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9"/>
  </p:notesMasterIdLst>
  <p:sldIdLst>
    <p:sldId id="625" r:id="rId2"/>
    <p:sldId id="660" r:id="rId3"/>
    <p:sldId id="626" r:id="rId4"/>
    <p:sldId id="627" r:id="rId5"/>
    <p:sldId id="639" r:id="rId6"/>
    <p:sldId id="628" r:id="rId7"/>
    <p:sldId id="640" r:id="rId8"/>
    <p:sldId id="629" r:id="rId9"/>
    <p:sldId id="631" r:id="rId10"/>
    <p:sldId id="634" r:id="rId11"/>
    <p:sldId id="635" r:id="rId12"/>
    <p:sldId id="643" r:id="rId13"/>
    <p:sldId id="641" r:id="rId14"/>
    <p:sldId id="636" r:id="rId15"/>
    <p:sldId id="642" r:id="rId16"/>
    <p:sldId id="637" r:id="rId17"/>
    <p:sldId id="638" r:id="rId18"/>
    <p:sldId id="632" r:id="rId19"/>
    <p:sldId id="644" r:id="rId20"/>
    <p:sldId id="645" r:id="rId21"/>
    <p:sldId id="646" r:id="rId22"/>
    <p:sldId id="633" r:id="rId23"/>
    <p:sldId id="647" r:id="rId24"/>
    <p:sldId id="648" r:id="rId25"/>
    <p:sldId id="649" r:id="rId26"/>
    <p:sldId id="650" r:id="rId27"/>
    <p:sldId id="630" r:id="rId28"/>
    <p:sldId id="661" r:id="rId29"/>
    <p:sldId id="654" r:id="rId30"/>
    <p:sldId id="655" r:id="rId31"/>
    <p:sldId id="656" r:id="rId32"/>
    <p:sldId id="659" r:id="rId33"/>
    <p:sldId id="651" r:id="rId34"/>
    <p:sldId id="652" r:id="rId35"/>
    <p:sldId id="653" r:id="rId36"/>
    <p:sldId id="657" r:id="rId37"/>
    <p:sldId id="658"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5pPr>
    <a:lvl6pPr marL="2286000" algn="l" defTabSz="914400" rtl="0" eaLnBrk="1" latinLnBrk="0" hangingPunct="1">
      <a:defRPr sz="2400" kern="1200">
        <a:solidFill>
          <a:schemeClr val="tx1"/>
        </a:solidFill>
        <a:latin typeface="Times" pitchFamily="18" charset="0"/>
        <a:ea typeface="宋体" pitchFamily="2" charset="-122"/>
        <a:cs typeface="+mn-cs"/>
      </a:defRPr>
    </a:lvl6pPr>
    <a:lvl7pPr marL="2743200" algn="l" defTabSz="914400" rtl="0" eaLnBrk="1" latinLnBrk="0" hangingPunct="1">
      <a:defRPr sz="2400" kern="1200">
        <a:solidFill>
          <a:schemeClr val="tx1"/>
        </a:solidFill>
        <a:latin typeface="Times" pitchFamily="18" charset="0"/>
        <a:ea typeface="宋体" pitchFamily="2" charset="-122"/>
        <a:cs typeface="+mn-cs"/>
      </a:defRPr>
    </a:lvl7pPr>
    <a:lvl8pPr marL="3200400" algn="l" defTabSz="914400" rtl="0" eaLnBrk="1" latinLnBrk="0" hangingPunct="1">
      <a:defRPr sz="2400" kern="1200">
        <a:solidFill>
          <a:schemeClr val="tx1"/>
        </a:solidFill>
        <a:latin typeface="Times" pitchFamily="18" charset="0"/>
        <a:ea typeface="宋体" pitchFamily="2" charset="-122"/>
        <a:cs typeface="+mn-cs"/>
      </a:defRPr>
    </a:lvl8pPr>
    <a:lvl9pPr marL="3657600" algn="l" defTabSz="914400" rtl="0" eaLnBrk="1" latinLnBrk="0" hangingPunct="1">
      <a:defRPr sz="2400" kern="1200">
        <a:solidFill>
          <a:schemeClr val="tx1"/>
        </a:solidFill>
        <a:latin typeface="Times"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66"/>
    <a:srgbClr val="003300"/>
    <a:srgbClr val="FF0000"/>
    <a:srgbClr val="00FF00"/>
    <a:srgbClr val="663300"/>
    <a:srgbClr val="0000FF"/>
    <a:srgbClr val="FFFF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14" autoAdjust="0"/>
  </p:normalViewPr>
  <p:slideViewPr>
    <p:cSldViewPr>
      <p:cViewPr varScale="1">
        <p:scale>
          <a:sx n="84" d="100"/>
          <a:sy n="84"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zh-CN"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E7386437-3E07-4053-B61C-82914D91B7E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E7386437-3E07-4053-B61C-82914D91B7EB}" type="slidenum">
              <a:rPr lang="zh-CN" altLang="en-US" smtClean="0"/>
              <a:pPr>
                <a:defRPr/>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VOPPTTemplate.jpg"/>
          <p:cNvPicPr>
            <a:picLocks noChangeAspect="1"/>
          </p:cNvPicPr>
          <p:nvPr/>
        </p:nvPicPr>
        <p:blipFill>
          <a:blip r:embed="rId13" cstate="print"/>
          <a:srcRect/>
          <a:stretch>
            <a:fillRect/>
          </a:stretch>
        </p:blipFill>
        <p:spPr bwMode="auto">
          <a:xfrm>
            <a:off x="0" y="3525838"/>
            <a:ext cx="9144000" cy="3332162"/>
          </a:xfrm>
          <a:prstGeom prst="rect">
            <a:avLst/>
          </a:prstGeom>
          <a:noFill/>
          <a:ln w="9525">
            <a:noFill/>
            <a:miter lim="800000"/>
            <a:headEnd/>
            <a:tailEnd/>
          </a:ln>
        </p:spPr>
      </p:pic>
      <p:sp>
        <p:nvSpPr>
          <p:cNvPr id="1027" name="Title Placeholder 1"/>
          <p:cNvSpPr>
            <a:spLocks noGrp="1"/>
          </p:cNvSpPr>
          <p:nvPr>
            <p:ph type="title"/>
          </p:nvPr>
        </p:nvSpPr>
        <p:spPr bwMode="auto">
          <a:xfrm>
            <a:off x="0" y="0"/>
            <a:ext cx="9144000" cy="1417638"/>
          </a:xfrm>
          <a:prstGeom prst="rect">
            <a:avLst/>
          </a:prstGeom>
          <a:solidFill>
            <a:srgbClr val="3366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ea typeface="宋体" pitchFamily="2" charset="-122"/>
        </a:defRPr>
      </a:lvl2pPr>
      <a:lvl3pPr algn="ctr" rtl="0" eaLnBrk="1" fontAlgn="base" hangingPunct="1">
        <a:spcBef>
          <a:spcPct val="0"/>
        </a:spcBef>
        <a:spcAft>
          <a:spcPct val="0"/>
        </a:spcAft>
        <a:defRPr sz="4400">
          <a:solidFill>
            <a:schemeClr val="bg1"/>
          </a:solidFill>
          <a:latin typeface="Calibri" pitchFamily="34" charset="0"/>
          <a:ea typeface="宋体" pitchFamily="2" charset="-122"/>
        </a:defRPr>
      </a:lvl3pPr>
      <a:lvl4pPr algn="ctr" rtl="0" eaLnBrk="1" fontAlgn="base" hangingPunct="1">
        <a:spcBef>
          <a:spcPct val="0"/>
        </a:spcBef>
        <a:spcAft>
          <a:spcPct val="0"/>
        </a:spcAft>
        <a:defRPr sz="4400">
          <a:solidFill>
            <a:schemeClr val="bg1"/>
          </a:solidFill>
          <a:latin typeface="Calibri" pitchFamily="34" charset="0"/>
          <a:ea typeface="宋体" pitchFamily="2" charset="-122"/>
        </a:defRPr>
      </a:lvl4pPr>
      <a:lvl5pPr algn="ctr" rtl="0" eaLnBrk="1" fontAlgn="base" hangingPunct="1">
        <a:spcBef>
          <a:spcPct val="0"/>
        </a:spcBef>
        <a:spcAft>
          <a:spcPct val="0"/>
        </a:spcAft>
        <a:defRPr sz="4400">
          <a:solidFill>
            <a:schemeClr val="bg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bg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bg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bg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bg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800">
          <a:solidFill>
            <a:schemeClr val="tx1"/>
          </a:solidFill>
          <a:latin typeface="+mn-lt"/>
          <a:ea typeface="+mn-ea"/>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3"/>
          <p:cNvSpPr>
            <a:spLocks noGrp="1"/>
          </p:cNvSpPr>
          <p:nvPr>
            <p:ph type="ctrTitle"/>
          </p:nvPr>
        </p:nvSpPr>
        <p:spPr/>
        <p:txBody>
          <a:bodyPr/>
          <a:lstStyle/>
          <a:p>
            <a:pPr eaLnBrk="1" hangingPunct="1"/>
            <a:r>
              <a:rPr lang="en-US" altLang="zh-CN" dirty="0" smtClean="0"/>
              <a:t>IP SAN</a:t>
            </a:r>
            <a:endParaRPr lang="zh-CN" altLang="en-US" dirty="0" smtClean="0"/>
          </a:p>
        </p:txBody>
      </p:sp>
      <p:sp>
        <p:nvSpPr>
          <p:cNvPr id="2051" name="副标题 4"/>
          <p:cNvSpPr>
            <a:spLocks noGrp="1"/>
          </p:cNvSpPr>
          <p:nvPr>
            <p:ph type="subTitle" idx="1"/>
          </p:nvPr>
        </p:nvSpPr>
        <p:spPr>
          <a:xfrm>
            <a:off x="1428728" y="4357694"/>
            <a:ext cx="6400800" cy="781050"/>
          </a:xfrm>
        </p:spPr>
        <p:txBody>
          <a:bodyPr/>
          <a:lstStyle/>
          <a:p>
            <a:pPr eaLnBrk="1" hangingPunct="1"/>
            <a:r>
              <a:rPr lang="zh-CN" altLang="en-US" sz="2400" dirty="0" smtClean="0">
                <a:latin typeface="楷体" pitchFamily="49" charset="-122"/>
                <a:ea typeface="楷体" pitchFamily="49" charset="-122"/>
              </a:rPr>
              <a:t>何勃亮</a:t>
            </a:r>
            <a:endParaRPr lang="en-US" altLang="zh-CN" sz="2400" dirty="0" smtClean="0">
              <a:latin typeface="楷体" pitchFamily="49" charset="-122"/>
              <a:ea typeface="楷体" pitchFamily="49" charset="-122"/>
            </a:endParaRPr>
          </a:p>
          <a:p>
            <a:pPr eaLnBrk="1" hangingPunct="1"/>
            <a:r>
              <a:rPr lang="zh-CN" altLang="en-US" sz="2400" dirty="0" smtClean="0">
                <a:latin typeface="楷体" pitchFamily="49" charset="-122"/>
                <a:ea typeface="楷体" pitchFamily="49" charset="-122"/>
              </a:rPr>
              <a:t>国家天文台</a:t>
            </a:r>
            <a:endParaRPr lang="en-US" altLang="zh-CN" sz="2400" dirty="0" smtClean="0">
              <a:latin typeface="楷体" pitchFamily="49" charset="-122"/>
              <a:ea typeface="楷体" pitchFamily="49" charset="-122"/>
            </a:endParaRPr>
          </a:p>
          <a:p>
            <a:pPr eaLnBrk="1" hangingPunct="1"/>
            <a:r>
              <a:rPr lang="zh-CN" altLang="en-US" sz="2400" dirty="0" smtClean="0">
                <a:latin typeface="楷体" pitchFamily="49" charset="-122"/>
                <a:ea typeface="楷体" pitchFamily="49" charset="-122"/>
              </a:rPr>
              <a:t>（科技处）信息与计算中心</a:t>
            </a:r>
          </a:p>
        </p:txBody>
      </p:sp>
      <p:pic>
        <p:nvPicPr>
          <p:cNvPr id="2052" name="图片 6" descr="headertitle.jpg"/>
          <p:cNvPicPr>
            <a:picLocks noChangeAspect="1"/>
          </p:cNvPicPr>
          <p:nvPr/>
        </p:nvPicPr>
        <p:blipFill>
          <a:blip r:embed="rId2" cstate="print"/>
          <a:srcRect/>
          <a:stretch>
            <a:fillRect/>
          </a:stretch>
        </p:blipFill>
        <p:spPr bwMode="auto">
          <a:xfrm>
            <a:off x="5286375" y="142875"/>
            <a:ext cx="3714750" cy="3095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控制器架构</a:t>
            </a:r>
            <a:endParaRPr lang="zh-CN" altLang="en-US" dirty="0"/>
          </a:p>
        </p:txBody>
      </p:sp>
      <p:sp>
        <p:nvSpPr>
          <p:cNvPr id="4" name="矩形 3"/>
          <p:cNvSpPr/>
          <p:nvPr/>
        </p:nvSpPr>
        <p:spPr>
          <a:xfrm>
            <a:off x="500034" y="1500174"/>
            <a:ext cx="8143932" cy="5355312"/>
          </a:xfrm>
          <a:prstGeom prst="rect">
            <a:avLst/>
          </a:prstGeom>
        </p:spPr>
        <p:txBody>
          <a:bodyPr wrap="square">
            <a:spAutoFit/>
          </a:bodyPr>
          <a:lstStyle/>
          <a:p>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的</a:t>
            </a:r>
            <a:r>
              <a:rPr lang="zh-CN" altLang="en-US" sz="1800" dirty="0" smtClean="0">
                <a:latin typeface="华文楷体" pitchFamily="2" charset="-122"/>
                <a:ea typeface="华文楷体" pitchFamily="2" charset="-122"/>
              </a:rPr>
              <a:t>核心处理单元采用与</a:t>
            </a:r>
            <a:r>
              <a:rPr lang="en-US" altLang="zh-CN" sz="1800" dirty="0" smtClean="0">
                <a:latin typeface="华文楷体" pitchFamily="2" charset="-122"/>
                <a:ea typeface="华文楷体" pitchFamily="2" charset="-122"/>
              </a:rPr>
              <a:t>FC</a:t>
            </a:r>
            <a:r>
              <a:rPr lang="zh-CN" altLang="en-US" sz="1800" dirty="0" smtClean="0">
                <a:latin typeface="华文楷体" pitchFamily="2" charset="-122"/>
                <a:ea typeface="华文楷体" pitchFamily="2" charset="-122"/>
              </a:rPr>
              <a:t>光纤存储设备相同的结构。即采用专用的数据传输芯片、专用的</a:t>
            </a:r>
            <a:r>
              <a:rPr lang="en-US" altLang="zh-CN" sz="1800" dirty="0" smtClean="0">
                <a:latin typeface="华文楷体" pitchFamily="2" charset="-122"/>
                <a:ea typeface="华文楷体" pitchFamily="2" charset="-122"/>
              </a:rPr>
              <a:t>RAID</a:t>
            </a:r>
            <a:r>
              <a:rPr lang="zh-CN" altLang="en-US" sz="1800" dirty="0" smtClean="0">
                <a:latin typeface="华文楷体" pitchFamily="2" charset="-122"/>
                <a:ea typeface="华文楷体" pitchFamily="2" charset="-122"/>
              </a:rPr>
              <a:t>数据校验芯片、专用的高性能</a:t>
            </a:r>
            <a:r>
              <a:rPr lang="en-US" altLang="zh-CN" sz="1800" dirty="0" smtClean="0">
                <a:latin typeface="华文楷体" pitchFamily="2" charset="-122"/>
                <a:ea typeface="华文楷体" pitchFamily="2" charset="-122"/>
              </a:rPr>
              <a:t>cache</a:t>
            </a:r>
            <a:r>
              <a:rPr lang="zh-CN" altLang="en-US" sz="1800" dirty="0" smtClean="0">
                <a:latin typeface="华文楷体" pitchFamily="2" charset="-122"/>
                <a:ea typeface="华文楷体" pitchFamily="2" charset="-122"/>
              </a:rPr>
              <a:t>缓存和专用的嵌入式系统平台。打开设备机箱时可以看到</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设备内部采用无线缆的背板结构，所有部件与背板之间通过标准或非标准的插槽链接在一起，而不是普通</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中的多种不同型号和规格的线缆链接</a:t>
            </a:r>
            <a:r>
              <a:rPr lang="zh-CN" altLang="en-US" sz="1800" dirty="0" smtClean="0">
                <a:latin typeface="华文楷体" pitchFamily="2" charset="-122"/>
                <a:ea typeface="华文楷体" pitchFamily="2" charset="-122"/>
              </a:rPr>
              <a:t>。</a:t>
            </a:r>
            <a:endParaRPr lang="en-US" altLang="zh-CN" sz="1800" dirty="0" smtClean="0">
              <a:latin typeface="华文楷体" pitchFamily="2" charset="-122"/>
              <a:ea typeface="华文楷体" pitchFamily="2" charset="-122"/>
            </a:endParaRP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这种类型的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设备核心处理单元采用高性能的硬件处理芯片，每个芯片功能单一，因此处理效率较高。操作系统是嵌入式设计，与其他类型的操作系统相比，嵌入式操作系统具有体积小、高稳定性、强实时性、固化代码以及操作方便简单等特点。因此控制器架构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存储设备具有较高的安全性和和稳定性。</a:t>
            </a:r>
          </a:p>
          <a:p>
            <a:endParaRPr lang="en-US" altLang="zh-CN"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控制器</a:t>
            </a:r>
            <a:r>
              <a:rPr lang="zh-CN" altLang="en-US" sz="1800" dirty="0" smtClean="0">
                <a:latin typeface="华文楷体" pitchFamily="2" charset="-122"/>
                <a:ea typeface="华文楷体" pitchFamily="2" charset="-122"/>
              </a:rPr>
              <a:t>架构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内部基于无线缆的背板链接方式，完全消除了链接上的单点故障，因此系统更安全，性能更稳定。一般可用于对性能的稳定性和高可用性具有较高要求的在线存储系统，比如：中小型数据库系统，大型数据的库备份系统，远程容灾系统，网站、电力或非线性编辑制作网等。</a:t>
            </a:r>
          </a:p>
          <a:p>
            <a:endParaRPr lang="en-US" altLang="zh-CN"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控制器</a:t>
            </a:r>
            <a:r>
              <a:rPr lang="zh-CN" altLang="en-US" sz="1800" dirty="0" smtClean="0">
                <a:latin typeface="华文楷体" pitchFamily="2" charset="-122"/>
                <a:ea typeface="华文楷体" pitchFamily="2" charset="-122"/>
              </a:rPr>
              <a:t>架构的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设备由于核心处理器全部采用硬件，制造成本较高，因此一般销售价格较高。</a:t>
            </a:r>
            <a:endParaRPr lang="zh-CN" altLang="en-US" sz="18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控制器架构</a:t>
            </a:r>
            <a:endParaRPr lang="zh-CN" altLang="en-US" dirty="0"/>
          </a:p>
        </p:txBody>
      </p:sp>
      <p:sp>
        <p:nvSpPr>
          <p:cNvPr id="3" name="内容占位符 2"/>
          <p:cNvSpPr>
            <a:spLocks noGrp="1"/>
          </p:cNvSpPr>
          <p:nvPr>
            <p:ph idx="1"/>
          </p:nvPr>
        </p:nvSpPr>
        <p:spPr/>
        <p:txBody>
          <a:bodyPr/>
          <a:lstStyle/>
          <a:p>
            <a:r>
              <a:rPr lang="zh-CN" altLang="en-US" dirty="0" smtClean="0">
                <a:latin typeface="黑体" pitchFamily="49" charset="-122"/>
                <a:ea typeface="黑体" pitchFamily="49" charset="-122"/>
              </a:rPr>
              <a:t>看是否是控制器架构？</a:t>
            </a:r>
            <a:endParaRPr lang="en-US" altLang="zh-CN" dirty="0" smtClean="0">
              <a:latin typeface="黑体" pitchFamily="49" charset="-122"/>
              <a:ea typeface="黑体" pitchFamily="49" charset="-122"/>
            </a:endParaRPr>
          </a:p>
          <a:p>
            <a:pPr marL="914400" lvl="1" indent="-514350">
              <a:buFont typeface="+mj-lt"/>
              <a:buAutoNum type="arabicPeriod"/>
            </a:pPr>
            <a:r>
              <a:rPr lang="zh-CN" altLang="en-US" sz="2000" dirty="0" smtClean="0">
                <a:latin typeface="华文楷体" pitchFamily="2" charset="-122"/>
                <a:ea typeface="华文楷体" pitchFamily="2" charset="-122"/>
              </a:rPr>
              <a:t>是否双控：除了一些早期型号或低端型号外，高性能的</a:t>
            </a:r>
            <a:r>
              <a:rPr lang="en-US" altLang="zh-CN" sz="2000" dirty="0" smtClean="0">
                <a:latin typeface="华文楷体" pitchFamily="2" charset="-122"/>
                <a:ea typeface="华文楷体" pitchFamily="2" charset="-122"/>
              </a:rPr>
              <a:t>iSCSI</a:t>
            </a:r>
            <a:r>
              <a:rPr lang="zh-CN" altLang="en-US" sz="2000" dirty="0" smtClean="0">
                <a:latin typeface="华文楷体" pitchFamily="2" charset="-122"/>
                <a:ea typeface="华文楷体" pitchFamily="2" charset="-122"/>
              </a:rPr>
              <a:t>存储一般都会采用</a:t>
            </a:r>
            <a:r>
              <a:rPr lang="en-US" altLang="zh-CN" sz="2000" dirty="0" smtClean="0">
                <a:latin typeface="华文楷体" pitchFamily="2" charset="-122"/>
                <a:ea typeface="华文楷体" pitchFamily="2" charset="-122"/>
              </a:rPr>
              <a:t>active-active</a:t>
            </a:r>
            <a:r>
              <a:rPr lang="zh-CN" altLang="en-US" sz="2000" dirty="0" smtClean="0">
                <a:latin typeface="华文楷体" pitchFamily="2" charset="-122"/>
                <a:ea typeface="华文楷体" pitchFamily="2" charset="-122"/>
              </a:rPr>
              <a:t>的双控制器工作方式。控制器为模块化设计，并安装在同一个机箱内，非两个独立机箱的控制器。</a:t>
            </a:r>
          </a:p>
          <a:p>
            <a:pPr marL="914400" lvl="1" indent="-514350">
              <a:buFont typeface="+mj-lt"/>
              <a:buAutoNum type="arabicPeriod"/>
            </a:pPr>
            <a:r>
              <a:rPr lang="zh-CN" altLang="en-US" sz="2000" dirty="0" smtClean="0">
                <a:latin typeface="华文楷体" pitchFamily="2" charset="-122"/>
                <a:ea typeface="华文楷体" pitchFamily="2" charset="-122"/>
              </a:rPr>
              <a:t>缓存</a:t>
            </a:r>
            <a:r>
              <a:rPr lang="zh-CN" altLang="en-US" sz="2000" dirty="0" smtClean="0">
                <a:latin typeface="华文楷体" pitchFamily="2" charset="-122"/>
                <a:ea typeface="华文楷体" pitchFamily="2" charset="-122"/>
              </a:rPr>
              <a:t>：有双控制器缓存镜像、缓存断电保护功能。</a:t>
            </a:r>
          </a:p>
          <a:p>
            <a:pPr marL="914400" lvl="1" indent="-514350">
              <a:buFont typeface="+mj-lt"/>
              <a:buAutoNum type="arabicPeriod"/>
            </a:pPr>
            <a:r>
              <a:rPr lang="zh-CN" altLang="en-US" sz="2000" dirty="0" smtClean="0">
                <a:latin typeface="华文楷体" pitchFamily="2" charset="-122"/>
                <a:ea typeface="华文楷体" pitchFamily="2" charset="-122"/>
              </a:rPr>
              <a:t>数据</a:t>
            </a:r>
            <a:r>
              <a:rPr lang="zh-CN" altLang="en-US" sz="2000" dirty="0" smtClean="0">
                <a:latin typeface="华文楷体" pitchFamily="2" charset="-122"/>
                <a:ea typeface="华文楷体" pitchFamily="2" charset="-122"/>
              </a:rPr>
              <a:t>校验：采用专用硬件校验和数据传输芯片，非依靠普通</a:t>
            </a:r>
            <a:r>
              <a:rPr lang="en-US" altLang="zh-CN" sz="2000" dirty="0" smtClean="0">
                <a:latin typeface="华文楷体" pitchFamily="2" charset="-122"/>
                <a:ea typeface="华文楷体" pitchFamily="2" charset="-122"/>
              </a:rPr>
              <a:t>CPU</a:t>
            </a:r>
            <a:r>
              <a:rPr lang="zh-CN" altLang="en-US" sz="2000" dirty="0" smtClean="0">
                <a:latin typeface="华文楷体" pitchFamily="2" charset="-122"/>
                <a:ea typeface="华文楷体" pitchFamily="2" charset="-122"/>
              </a:rPr>
              <a:t>的软件校验，或普通</a:t>
            </a:r>
            <a:r>
              <a:rPr lang="en-US" altLang="zh-CN" sz="2000" dirty="0" smtClean="0">
                <a:latin typeface="华文楷体" pitchFamily="2" charset="-122"/>
                <a:ea typeface="华文楷体" pitchFamily="2" charset="-122"/>
              </a:rPr>
              <a:t>RAID</a:t>
            </a:r>
            <a:r>
              <a:rPr lang="zh-CN" altLang="en-US" sz="2000" dirty="0" smtClean="0">
                <a:latin typeface="华文楷体" pitchFamily="2" charset="-122"/>
                <a:ea typeface="华文楷体" pitchFamily="2" charset="-122"/>
              </a:rPr>
              <a:t>卡。</a:t>
            </a:r>
          </a:p>
          <a:p>
            <a:pPr marL="914400" lvl="1" indent="-514350">
              <a:buFont typeface="+mj-lt"/>
              <a:buAutoNum type="arabicPeriod"/>
            </a:pPr>
            <a:r>
              <a:rPr lang="zh-CN" altLang="en-US" sz="2000" dirty="0" smtClean="0">
                <a:latin typeface="华文楷体" pitchFamily="2" charset="-122"/>
                <a:ea typeface="华文楷体" pitchFamily="2" charset="-122"/>
              </a:rPr>
              <a:t>内部</a:t>
            </a:r>
            <a:r>
              <a:rPr lang="zh-CN" altLang="en-US" sz="2000" dirty="0" smtClean="0">
                <a:latin typeface="华文楷体" pitchFamily="2" charset="-122"/>
                <a:ea typeface="华文楷体" pitchFamily="2" charset="-122"/>
              </a:rPr>
              <a:t>结构：打开控制器架构的设备，内部全部为无线缆的背板式连接方式，各硬件模块连接在背板的各个插槽上。</a:t>
            </a:r>
          </a:p>
          <a:p>
            <a:pPr lvl="1"/>
            <a:endParaRPr lang="zh-CN"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descr="D:\CIC\112.png"/>
          <p:cNvPicPr>
            <a:picLocks noChangeAspect="1" noChangeArrowheads="1"/>
          </p:cNvPicPr>
          <p:nvPr/>
        </p:nvPicPr>
        <p:blipFill>
          <a:blip r:embed="rId2" cstate="print"/>
          <a:srcRect/>
          <a:stretch>
            <a:fillRect/>
          </a:stretch>
        </p:blipFill>
        <p:spPr bwMode="auto">
          <a:xfrm>
            <a:off x="214282" y="1643050"/>
            <a:ext cx="8755707" cy="4429156"/>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华为</a:t>
            </a:r>
            <a:r>
              <a:rPr lang="en-US" altLang="zh-CN" dirty="0" smtClean="0"/>
              <a:t>S5500</a:t>
            </a:r>
            <a:r>
              <a:rPr lang="zh-CN" altLang="en-US" dirty="0" smtClean="0"/>
              <a:t>存储系统</a:t>
            </a:r>
            <a:endParaRPr lang="zh-CN" altLang="en-US" dirty="0"/>
          </a:p>
        </p:txBody>
      </p:sp>
      <p:sp>
        <p:nvSpPr>
          <p:cNvPr id="3" name="内容占位符 2"/>
          <p:cNvSpPr>
            <a:spLocks noGrp="1"/>
          </p:cNvSpPr>
          <p:nvPr>
            <p:ph idx="1"/>
          </p:nvPr>
        </p:nvSpPr>
        <p:spPr/>
        <p:txBody>
          <a:bodyPr/>
          <a:lstStyle/>
          <a:p>
            <a:endParaRPr lang="zh-CN" altLang="en-US"/>
          </a:p>
        </p:txBody>
      </p:sp>
      <p:pic>
        <p:nvPicPr>
          <p:cNvPr id="2050" name="Picture 2" descr="D:\CIC\100_6402.jpg"/>
          <p:cNvPicPr>
            <a:picLocks noChangeAspect="1" noChangeArrowheads="1"/>
          </p:cNvPicPr>
          <p:nvPr/>
        </p:nvPicPr>
        <p:blipFill>
          <a:blip r:embed="rId2" cstate="print"/>
          <a:srcRect/>
          <a:stretch>
            <a:fillRect/>
          </a:stretch>
        </p:blipFill>
        <p:spPr bwMode="auto">
          <a:xfrm>
            <a:off x="1285852" y="1428736"/>
            <a:ext cx="7000924" cy="5251643"/>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a:t>
            </a:r>
            <a:r>
              <a:rPr lang="zh-CN" altLang="en-US" dirty="0" smtClean="0"/>
              <a:t>连接桥模式</a:t>
            </a:r>
            <a:endParaRPr lang="zh-CN" altLang="en-US" dirty="0"/>
          </a:p>
        </p:txBody>
      </p:sp>
      <p:sp>
        <p:nvSpPr>
          <p:cNvPr id="4" name="矩形 3"/>
          <p:cNvSpPr/>
          <p:nvPr/>
        </p:nvSpPr>
        <p:spPr>
          <a:xfrm>
            <a:off x="214282" y="1452169"/>
            <a:ext cx="8715436" cy="4493538"/>
          </a:xfrm>
          <a:prstGeom prst="rect">
            <a:avLst/>
          </a:prstGeom>
        </p:spPr>
        <p:txBody>
          <a:bodyPr wrap="square">
            <a:spAutoFit/>
          </a:bodyPr>
          <a:lstStyle/>
          <a:p>
            <a:pPr algn="just"/>
            <a:r>
              <a:rPr lang="zh-CN" altLang="en-US" sz="2200" dirty="0" smtClean="0">
                <a:latin typeface="华文楷体" pitchFamily="2" charset="-122"/>
                <a:ea typeface="华文楷体" pitchFamily="2" charset="-122"/>
              </a:rPr>
              <a:t>整个</a:t>
            </a:r>
            <a:r>
              <a:rPr lang="en-US" altLang="zh-CN" sz="2200" dirty="0" smtClean="0">
                <a:latin typeface="华文楷体" pitchFamily="2" charset="-122"/>
                <a:ea typeface="华文楷体" pitchFamily="2" charset="-122"/>
              </a:rPr>
              <a:t>iSCSI</a:t>
            </a:r>
            <a:r>
              <a:rPr lang="zh-CN" altLang="en-US" sz="2200" dirty="0" smtClean="0">
                <a:latin typeface="华文楷体" pitchFamily="2" charset="-122"/>
                <a:ea typeface="华文楷体" pitchFamily="2" charset="-122"/>
              </a:rPr>
              <a:t>存储分为两个部分，一个部分是前端协议转换设备，另一部分是后端存储。结构上类似</a:t>
            </a:r>
            <a:r>
              <a:rPr lang="en-US" altLang="zh-CN" sz="2200" dirty="0" smtClean="0">
                <a:latin typeface="华文楷体" pitchFamily="2" charset="-122"/>
                <a:ea typeface="华文楷体" pitchFamily="2" charset="-122"/>
              </a:rPr>
              <a:t>NAS</a:t>
            </a:r>
            <a:r>
              <a:rPr lang="zh-CN" altLang="en-US" sz="2200" dirty="0" smtClean="0">
                <a:latin typeface="华文楷体" pitchFamily="2" charset="-122"/>
                <a:ea typeface="华文楷体" pitchFamily="2" charset="-122"/>
              </a:rPr>
              <a:t>网关及其后端存储设备</a:t>
            </a:r>
            <a:r>
              <a:rPr lang="zh-CN" altLang="en-US" sz="2200" dirty="0" smtClean="0">
                <a:latin typeface="华文楷体" pitchFamily="2" charset="-122"/>
                <a:ea typeface="华文楷体" pitchFamily="2" charset="-122"/>
              </a:rPr>
              <a:t>。</a:t>
            </a:r>
            <a:endParaRPr lang="en-US" altLang="zh-CN" sz="2200" dirty="0" smtClean="0">
              <a:latin typeface="华文楷体" pitchFamily="2" charset="-122"/>
              <a:ea typeface="华文楷体" pitchFamily="2" charset="-122"/>
            </a:endParaRPr>
          </a:p>
          <a:p>
            <a:pPr algn="just"/>
            <a:endParaRPr lang="zh-CN" altLang="en-US" sz="2200" dirty="0" smtClean="0">
              <a:latin typeface="华文楷体" pitchFamily="2" charset="-122"/>
              <a:ea typeface="华文楷体" pitchFamily="2" charset="-122"/>
            </a:endParaRPr>
          </a:p>
          <a:p>
            <a:pPr algn="just"/>
            <a:r>
              <a:rPr lang="zh-CN" altLang="en-US" sz="2200" dirty="0" smtClean="0">
                <a:latin typeface="华文楷体" pitchFamily="2" charset="-122"/>
                <a:ea typeface="华文楷体" pitchFamily="2" charset="-122"/>
              </a:rPr>
              <a:t>前端协议转换部分一般为硬件设备，主机接口为千兆以太网接口，磁盘接口一般为</a:t>
            </a:r>
            <a:r>
              <a:rPr lang="en-US" altLang="zh-CN" sz="2200" dirty="0" smtClean="0">
                <a:latin typeface="华文楷体" pitchFamily="2" charset="-122"/>
                <a:ea typeface="华文楷体" pitchFamily="2" charset="-122"/>
              </a:rPr>
              <a:t>SCSI</a:t>
            </a:r>
            <a:r>
              <a:rPr lang="zh-CN" altLang="en-US" sz="2200" dirty="0" smtClean="0">
                <a:latin typeface="华文楷体" pitchFamily="2" charset="-122"/>
                <a:ea typeface="华文楷体" pitchFamily="2" charset="-122"/>
              </a:rPr>
              <a:t>接口或</a:t>
            </a:r>
            <a:r>
              <a:rPr lang="en-US" altLang="zh-CN" sz="2200" dirty="0" smtClean="0">
                <a:latin typeface="华文楷体" pitchFamily="2" charset="-122"/>
                <a:ea typeface="华文楷体" pitchFamily="2" charset="-122"/>
              </a:rPr>
              <a:t>FC</a:t>
            </a:r>
            <a:r>
              <a:rPr lang="zh-CN" altLang="en-US" sz="2200" dirty="0" smtClean="0">
                <a:latin typeface="华文楷体" pitchFamily="2" charset="-122"/>
                <a:ea typeface="华文楷体" pitchFamily="2" charset="-122"/>
              </a:rPr>
              <a:t>接口，可连接</a:t>
            </a:r>
            <a:r>
              <a:rPr lang="en-US" altLang="zh-CN" sz="2200" dirty="0" smtClean="0">
                <a:latin typeface="华文楷体" pitchFamily="2" charset="-122"/>
                <a:ea typeface="华文楷体" pitchFamily="2" charset="-122"/>
              </a:rPr>
              <a:t>SCSI</a:t>
            </a:r>
            <a:r>
              <a:rPr lang="zh-CN" altLang="en-US" sz="2200" dirty="0" smtClean="0">
                <a:latin typeface="华文楷体" pitchFamily="2" charset="-122"/>
                <a:ea typeface="华文楷体" pitchFamily="2" charset="-122"/>
              </a:rPr>
              <a:t>磁盘阵列和</a:t>
            </a:r>
            <a:r>
              <a:rPr lang="en-US" altLang="zh-CN" sz="2200" dirty="0" smtClean="0">
                <a:latin typeface="华文楷体" pitchFamily="2" charset="-122"/>
                <a:ea typeface="华文楷体" pitchFamily="2" charset="-122"/>
              </a:rPr>
              <a:t>FC</a:t>
            </a:r>
            <a:r>
              <a:rPr lang="zh-CN" altLang="en-US" sz="2200" dirty="0" smtClean="0">
                <a:latin typeface="华文楷体" pitchFamily="2" charset="-122"/>
                <a:ea typeface="华文楷体" pitchFamily="2" charset="-122"/>
              </a:rPr>
              <a:t>存储设备。通过千兆以太网主机接口对外提供</a:t>
            </a:r>
            <a:r>
              <a:rPr lang="en-US" altLang="zh-CN" sz="2200" dirty="0" smtClean="0">
                <a:latin typeface="华文楷体" pitchFamily="2" charset="-122"/>
                <a:ea typeface="华文楷体" pitchFamily="2" charset="-122"/>
              </a:rPr>
              <a:t>ISCSI</a:t>
            </a:r>
            <a:r>
              <a:rPr lang="zh-CN" altLang="en-US" sz="2200" dirty="0" smtClean="0">
                <a:latin typeface="华文楷体" pitchFamily="2" charset="-122"/>
                <a:ea typeface="华文楷体" pitchFamily="2" charset="-122"/>
              </a:rPr>
              <a:t>数据传输协议。</a:t>
            </a:r>
          </a:p>
          <a:p>
            <a:pPr algn="just"/>
            <a:endParaRPr lang="en-US" altLang="zh-CN" sz="2200" dirty="0" smtClean="0">
              <a:latin typeface="华文楷体" pitchFamily="2" charset="-122"/>
              <a:ea typeface="华文楷体" pitchFamily="2" charset="-122"/>
            </a:endParaRPr>
          </a:p>
          <a:p>
            <a:pPr algn="just"/>
            <a:r>
              <a:rPr lang="zh-CN" altLang="en-US" sz="2200" dirty="0" smtClean="0">
                <a:latin typeface="华文楷体" pitchFamily="2" charset="-122"/>
                <a:ea typeface="华文楷体" pitchFamily="2" charset="-122"/>
              </a:rPr>
              <a:t>后端</a:t>
            </a:r>
            <a:r>
              <a:rPr lang="zh-CN" altLang="en-US" sz="2200" dirty="0" smtClean="0">
                <a:latin typeface="华文楷体" pitchFamily="2" charset="-122"/>
                <a:ea typeface="华文楷体" pitchFamily="2" charset="-122"/>
              </a:rPr>
              <a:t>存储一般采用</a:t>
            </a:r>
            <a:r>
              <a:rPr lang="en-US" altLang="zh-CN" sz="2200" dirty="0" smtClean="0">
                <a:latin typeface="华文楷体" pitchFamily="2" charset="-122"/>
                <a:ea typeface="华文楷体" pitchFamily="2" charset="-122"/>
              </a:rPr>
              <a:t>SCSI</a:t>
            </a:r>
            <a:r>
              <a:rPr lang="zh-CN" altLang="en-US" sz="2200" dirty="0" smtClean="0">
                <a:latin typeface="华文楷体" pitchFamily="2" charset="-122"/>
                <a:ea typeface="华文楷体" pitchFamily="2" charset="-122"/>
              </a:rPr>
              <a:t>磁盘阵列和</a:t>
            </a:r>
            <a:r>
              <a:rPr lang="en-US" altLang="zh-CN" sz="2200" dirty="0" smtClean="0">
                <a:latin typeface="华文楷体" pitchFamily="2" charset="-122"/>
                <a:ea typeface="华文楷体" pitchFamily="2" charset="-122"/>
              </a:rPr>
              <a:t>FC</a:t>
            </a:r>
            <a:r>
              <a:rPr lang="zh-CN" altLang="en-US" sz="2200" dirty="0" smtClean="0">
                <a:latin typeface="华文楷体" pitchFamily="2" charset="-122"/>
                <a:ea typeface="华文楷体" pitchFamily="2" charset="-122"/>
              </a:rPr>
              <a:t>存储设备，将</a:t>
            </a:r>
            <a:r>
              <a:rPr lang="en-US" altLang="zh-CN" sz="2200" dirty="0" smtClean="0">
                <a:latin typeface="华文楷体" pitchFamily="2" charset="-122"/>
                <a:ea typeface="华文楷体" pitchFamily="2" charset="-122"/>
              </a:rPr>
              <a:t>SCSI</a:t>
            </a:r>
            <a:r>
              <a:rPr lang="zh-CN" altLang="en-US" sz="2200" dirty="0" smtClean="0">
                <a:latin typeface="华文楷体" pitchFamily="2" charset="-122"/>
                <a:ea typeface="华文楷体" pitchFamily="2" charset="-122"/>
              </a:rPr>
              <a:t>磁盘阵列和</a:t>
            </a:r>
            <a:r>
              <a:rPr lang="en-US" altLang="zh-CN" sz="2200" dirty="0" smtClean="0">
                <a:latin typeface="华文楷体" pitchFamily="2" charset="-122"/>
                <a:ea typeface="华文楷体" pitchFamily="2" charset="-122"/>
              </a:rPr>
              <a:t>FC</a:t>
            </a:r>
            <a:r>
              <a:rPr lang="zh-CN" altLang="en-US" sz="2200" dirty="0" smtClean="0">
                <a:latin typeface="华文楷体" pitchFamily="2" charset="-122"/>
                <a:ea typeface="华文楷体" pitchFamily="2" charset="-122"/>
              </a:rPr>
              <a:t>存储设备的主机接口直接连接到</a:t>
            </a:r>
            <a:r>
              <a:rPr lang="en-US" altLang="zh-CN" sz="2200" dirty="0" smtClean="0">
                <a:latin typeface="华文楷体" pitchFamily="2" charset="-122"/>
                <a:ea typeface="华文楷体" pitchFamily="2" charset="-122"/>
              </a:rPr>
              <a:t>iSCSI</a:t>
            </a:r>
            <a:r>
              <a:rPr lang="zh-CN" altLang="en-US" sz="2200" dirty="0" smtClean="0">
                <a:latin typeface="华文楷体" pitchFamily="2" charset="-122"/>
                <a:ea typeface="华文楷体" pitchFamily="2" charset="-122"/>
              </a:rPr>
              <a:t>桥的磁盘接口上。</a:t>
            </a:r>
          </a:p>
          <a:p>
            <a:pPr algn="just"/>
            <a:endParaRPr lang="en-US" altLang="zh-CN" sz="2200" dirty="0" smtClean="0">
              <a:latin typeface="华文楷体" pitchFamily="2" charset="-122"/>
              <a:ea typeface="华文楷体" pitchFamily="2" charset="-122"/>
            </a:endParaRPr>
          </a:p>
          <a:p>
            <a:pPr algn="just"/>
            <a:r>
              <a:rPr lang="en-US" altLang="zh-CN" sz="2200" dirty="0" smtClean="0">
                <a:latin typeface="华文楷体" pitchFamily="2" charset="-122"/>
                <a:ea typeface="华文楷体" pitchFamily="2" charset="-122"/>
              </a:rPr>
              <a:t>iSCSI</a:t>
            </a:r>
            <a:r>
              <a:rPr lang="zh-CN" altLang="en-US" sz="2200" dirty="0" smtClean="0">
                <a:latin typeface="华文楷体" pitchFamily="2" charset="-122"/>
                <a:ea typeface="华文楷体" pitchFamily="2" charset="-122"/>
              </a:rPr>
              <a:t>连接桥设备本身只有协议转换功能，没有</a:t>
            </a:r>
            <a:r>
              <a:rPr lang="en-US" altLang="zh-CN" sz="2200" dirty="0" smtClean="0">
                <a:latin typeface="华文楷体" pitchFamily="2" charset="-122"/>
                <a:ea typeface="华文楷体" pitchFamily="2" charset="-122"/>
              </a:rPr>
              <a:t>RAID</a:t>
            </a:r>
            <a:r>
              <a:rPr lang="zh-CN" altLang="en-US" sz="2200" dirty="0" smtClean="0">
                <a:latin typeface="华文楷体" pitchFamily="2" charset="-122"/>
                <a:ea typeface="华文楷体" pitchFamily="2" charset="-122"/>
              </a:rPr>
              <a:t>校验和快照、卷复制等功能。创建</a:t>
            </a:r>
            <a:r>
              <a:rPr lang="en-US" altLang="zh-CN" sz="2200" dirty="0" smtClean="0">
                <a:latin typeface="华文楷体" pitchFamily="2" charset="-122"/>
                <a:ea typeface="华文楷体" pitchFamily="2" charset="-122"/>
              </a:rPr>
              <a:t>RAID</a:t>
            </a:r>
            <a:r>
              <a:rPr lang="zh-CN" altLang="en-US" sz="2200" dirty="0" smtClean="0">
                <a:latin typeface="华文楷体" pitchFamily="2" charset="-122"/>
                <a:ea typeface="华文楷体" pitchFamily="2" charset="-122"/>
              </a:rPr>
              <a:t>组、创建</a:t>
            </a:r>
            <a:r>
              <a:rPr lang="en-US" altLang="zh-CN" sz="2200" dirty="0" smtClean="0">
                <a:latin typeface="华文楷体" pitchFamily="2" charset="-122"/>
                <a:ea typeface="华文楷体" pitchFamily="2" charset="-122"/>
              </a:rPr>
              <a:t>LUN</a:t>
            </a:r>
            <a:r>
              <a:rPr lang="zh-CN" altLang="en-US" sz="2200" dirty="0" smtClean="0">
                <a:latin typeface="华文楷体" pitchFamily="2" charset="-122"/>
                <a:ea typeface="华文楷体" pitchFamily="2" charset="-122"/>
              </a:rPr>
              <a:t>等操作必须在存储设备上完成，存储设备有什么功能，整个</a:t>
            </a:r>
            <a:r>
              <a:rPr lang="en-US" altLang="zh-CN" sz="2200" dirty="0" smtClean="0">
                <a:latin typeface="华文楷体" pitchFamily="2" charset="-122"/>
                <a:ea typeface="华文楷体" pitchFamily="2" charset="-122"/>
              </a:rPr>
              <a:t>iSCSI</a:t>
            </a:r>
            <a:r>
              <a:rPr lang="zh-CN" altLang="en-US" sz="2200" dirty="0" smtClean="0">
                <a:latin typeface="华文楷体" pitchFamily="2" charset="-122"/>
                <a:ea typeface="华文楷体" pitchFamily="2" charset="-122"/>
              </a:rPr>
              <a:t>设备就具有什么样的功能。</a:t>
            </a:r>
            <a:endParaRPr lang="zh-CN" altLang="en-US" sz="22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a:t>
            </a:r>
            <a:r>
              <a:rPr lang="zh-CN" altLang="en-US" dirty="0" smtClean="0"/>
              <a:t>桥接模式</a:t>
            </a:r>
            <a:endParaRPr lang="zh-CN" altLang="en-US" dirty="0"/>
          </a:p>
        </p:txBody>
      </p:sp>
      <p:sp>
        <p:nvSpPr>
          <p:cNvPr id="3" name="内容占位符 2"/>
          <p:cNvSpPr>
            <a:spLocks noGrp="1"/>
          </p:cNvSpPr>
          <p:nvPr>
            <p:ph idx="1"/>
          </p:nvPr>
        </p:nvSpPr>
        <p:spPr/>
        <p:txBody>
          <a:bodyPr/>
          <a:lstStyle/>
          <a:p>
            <a:endParaRPr lang="zh-CN" altLang="en-US"/>
          </a:p>
        </p:txBody>
      </p:sp>
      <p:pic>
        <p:nvPicPr>
          <p:cNvPr id="3074" name="Picture 2" descr="D:\CIC\111.png"/>
          <p:cNvPicPr>
            <a:picLocks noChangeAspect="1" noChangeArrowheads="1"/>
          </p:cNvPicPr>
          <p:nvPr/>
        </p:nvPicPr>
        <p:blipFill>
          <a:blip r:embed="rId2" cstate="print"/>
          <a:srcRect/>
          <a:stretch>
            <a:fillRect/>
          </a:stretch>
        </p:blipFill>
        <p:spPr bwMode="auto">
          <a:xfrm>
            <a:off x="428596" y="1643050"/>
            <a:ext cx="8253402" cy="3917142"/>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PC </a:t>
            </a:r>
            <a:r>
              <a:rPr lang="zh-CN" altLang="en-US" dirty="0" smtClean="0"/>
              <a:t>构架</a:t>
            </a:r>
            <a:r>
              <a:rPr lang="en-US" altLang="zh-CN" dirty="0" smtClean="0"/>
              <a:t/>
            </a:r>
            <a:br>
              <a:rPr lang="en-US" altLang="zh-CN" dirty="0" smtClean="0"/>
            </a:br>
            <a:r>
              <a:rPr lang="en-US" altLang="zh-CN" dirty="0" smtClean="0">
                <a:latin typeface="华文楷体" pitchFamily="2" charset="-122"/>
                <a:ea typeface="华文楷体" pitchFamily="2" charset="-122"/>
              </a:rPr>
              <a:t> </a:t>
            </a:r>
            <a:r>
              <a:rPr lang="en-US" altLang="zh-CN" sz="1800" dirty="0" smtClean="0">
                <a:latin typeface="华文楷体" pitchFamily="2" charset="-122"/>
                <a:ea typeface="华文楷体" pitchFamily="2" charset="-122"/>
              </a:rPr>
              <a:t>PC+iSCSI</a:t>
            </a:r>
            <a:r>
              <a:rPr lang="zh-CN" altLang="en-US" sz="1800" dirty="0" smtClean="0">
                <a:latin typeface="华文楷体" pitchFamily="2" charset="-122"/>
                <a:ea typeface="华文楷体" pitchFamily="2" charset="-122"/>
              </a:rPr>
              <a:t> </a:t>
            </a:r>
            <a:r>
              <a:rPr lang="en-US" altLang="zh-CN" sz="1800" dirty="0" smtClean="0">
                <a:latin typeface="华文楷体" pitchFamily="2" charset="-122"/>
                <a:ea typeface="华文楷体" pitchFamily="2" charset="-122"/>
              </a:rPr>
              <a:t>Target</a:t>
            </a:r>
            <a:r>
              <a:rPr lang="zh-CN" altLang="en-US" sz="1800" dirty="0" smtClean="0">
                <a:latin typeface="华文楷体" pitchFamily="2" charset="-122"/>
                <a:ea typeface="华文楷体" pitchFamily="2" charset="-122"/>
              </a:rPr>
              <a:t>软件方式是一种低价低效比的解决方案</a:t>
            </a:r>
            <a:endParaRPr lang="zh-CN" altLang="en-US" sz="1800" dirty="0"/>
          </a:p>
        </p:txBody>
      </p:sp>
      <p:sp>
        <p:nvSpPr>
          <p:cNvPr id="4" name="矩形 3"/>
          <p:cNvSpPr/>
          <p:nvPr/>
        </p:nvSpPr>
        <p:spPr>
          <a:xfrm>
            <a:off x="357158" y="1500174"/>
            <a:ext cx="8501122" cy="5078313"/>
          </a:xfrm>
          <a:prstGeom prst="rect">
            <a:avLst/>
          </a:prstGeom>
        </p:spPr>
        <p:txBody>
          <a:bodyPr wrap="square">
            <a:spAutoFit/>
          </a:bodyPr>
          <a:lstStyle/>
          <a:p>
            <a:pPr algn="just"/>
            <a:r>
              <a:rPr lang="zh-CN" altLang="en-US" sz="1800" dirty="0" smtClean="0">
                <a:latin typeface="华文楷体" pitchFamily="2" charset="-122"/>
                <a:ea typeface="华文楷体" pitchFamily="2" charset="-122"/>
              </a:rPr>
              <a:t>那么</a:t>
            </a:r>
            <a:r>
              <a:rPr lang="zh-CN" altLang="en-US" sz="1800" dirty="0" smtClean="0">
                <a:latin typeface="华文楷体" pitchFamily="2" charset="-122"/>
                <a:ea typeface="华文楷体" pitchFamily="2" charset="-122"/>
              </a:rPr>
              <a:t>何谓</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架构？按字面的意思可以理解为存储设备建立在</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服务器的基础上。即就是选择一个普通的、性能优良的、可支持多块磁盘的</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（一般为</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服务器和工控服务器），选择一款相对成熟稳定的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 </a:t>
            </a:r>
            <a:r>
              <a:rPr lang="en-US" altLang="zh-CN" sz="1800" dirty="0" smtClean="0">
                <a:latin typeface="华文楷体" pitchFamily="2" charset="-122"/>
                <a:ea typeface="华文楷体" pitchFamily="2" charset="-122"/>
              </a:rPr>
              <a:t>target</a:t>
            </a:r>
            <a:r>
              <a:rPr lang="zh-CN" altLang="en-US" sz="1800" dirty="0" smtClean="0">
                <a:latin typeface="华文楷体" pitchFamily="2" charset="-122"/>
                <a:ea typeface="华文楷体" pitchFamily="2" charset="-122"/>
              </a:rPr>
              <a:t>软件，将</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 </a:t>
            </a:r>
            <a:r>
              <a:rPr lang="en-US" altLang="zh-CN" sz="1800" dirty="0" smtClean="0">
                <a:latin typeface="华文楷体" pitchFamily="2" charset="-122"/>
                <a:ea typeface="华文楷体" pitchFamily="2" charset="-122"/>
              </a:rPr>
              <a:t>Target</a:t>
            </a:r>
            <a:r>
              <a:rPr lang="zh-CN" altLang="en-US" sz="1800" dirty="0" smtClean="0">
                <a:latin typeface="华文楷体" pitchFamily="2" charset="-122"/>
                <a:ea typeface="华文楷体" pitchFamily="2" charset="-122"/>
              </a:rPr>
              <a:t>软件安装在</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服务器上，使普通的</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服务器转变成一台</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存储设备，并通过</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服务器的以太网卡对外提供</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数据传输协议。</a:t>
            </a:r>
          </a:p>
          <a:p>
            <a:pPr algn="just"/>
            <a:endParaRPr lang="en-US" altLang="zh-CN" sz="1800" dirty="0" smtClean="0">
              <a:latin typeface="华文楷体" pitchFamily="2" charset="-122"/>
              <a:ea typeface="华文楷体" pitchFamily="2" charset="-122"/>
            </a:endParaRPr>
          </a:p>
          <a:p>
            <a:pPr algn="just"/>
            <a:r>
              <a:rPr lang="zh-CN" altLang="en-US" sz="1800" dirty="0" smtClean="0">
                <a:latin typeface="华文楷体" pitchFamily="2" charset="-122"/>
                <a:ea typeface="华文楷体" pitchFamily="2" charset="-122"/>
              </a:rPr>
              <a:t>目前</a:t>
            </a:r>
            <a:r>
              <a:rPr lang="zh-CN" altLang="en-US" sz="1800" dirty="0" smtClean="0">
                <a:latin typeface="华文楷体" pitchFamily="2" charset="-122"/>
                <a:ea typeface="华文楷体" pitchFamily="2" charset="-122"/>
              </a:rPr>
              <a:t>常见的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 </a:t>
            </a:r>
            <a:r>
              <a:rPr lang="en-US" altLang="zh-CN" sz="1800" dirty="0" smtClean="0">
                <a:latin typeface="华文楷体" pitchFamily="2" charset="-122"/>
                <a:ea typeface="华文楷体" pitchFamily="2" charset="-122"/>
              </a:rPr>
              <a:t>Target</a:t>
            </a:r>
            <a:r>
              <a:rPr lang="zh-CN" altLang="en-US" sz="1800" dirty="0" smtClean="0">
                <a:latin typeface="华文楷体" pitchFamily="2" charset="-122"/>
                <a:ea typeface="华文楷体" pitchFamily="2" charset="-122"/>
              </a:rPr>
              <a:t>软件多半由商业软件厂商提供，如</a:t>
            </a:r>
            <a:r>
              <a:rPr lang="en-US" altLang="zh-CN" sz="1800" dirty="0" err="1" smtClean="0">
                <a:latin typeface="华文楷体" pitchFamily="2" charset="-122"/>
                <a:ea typeface="华文楷体" pitchFamily="2" charset="-122"/>
              </a:rPr>
              <a:t>DataCore</a:t>
            </a:r>
            <a:r>
              <a:rPr lang="en-US" altLang="zh-CN" sz="1800" dirty="0" smtClean="0">
                <a:latin typeface="华文楷体" pitchFamily="2" charset="-122"/>
                <a:ea typeface="华文楷体" pitchFamily="2" charset="-122"/>
              </a:rPr>
              <a:t> Software</a:t>
            </a:r>
            <a:r>
              <a:rPr lang="zh-CN" altLang="en-US" sz="1800" dirty="0" smtClean="0">
                <a:latin typeface="华文楷体" pitchFamily="2" charset="-122"/>
                <a:ea typeface="华文楷体" pitchFamily="2" charset="-122"/>
              </a:rPr>
              <a:t>的</a:t>
            </a:r>
            <a:r>
              <a:rPr lang="en-US" altLang="zh-CN" sz="1800" dirty="0" err="1" smtClean="0">
                <a:latin typeface="华文楷体" pitchFamily="2" charset="-122"/>
                <a:ea typeface="华文楷体" pitchFamily="2" charset="-122"/>
              </a:rPr>
              <a:t>SANmelody</a:t>
            </a:r>
            <a:r>
              <a:rPr lang="zh-CN" altLang="en-US" sz="1800" dirty="0" smtClean="0">
                <a:latin typeface="华文楷体" pitchFamily="2" charset="-122"/>
                <a:ea typeface="华文楷体" pitchFamily="2" charset="-122"/>
              </a:rPr>
              <a:t>，</a:t>
            </a:r>
            <a:r>
              <a:rPr lang="en-US" altLang="zh-CN" sz="1800" dirty="0" err="1" smtClean="0">
                <a:latin typeface="华文楷体" pitchFamily="2" charset="-122"/>
                <a:ea typeface="华文楷体" pitchFamily="2" charset="-122"/>
              </a:rPr>
              <a:t>FalconStor</a:t>
            </a:r>
            <a:r>
              <a:rPr lang="en-US" altLang="zh-CN" sz="1800" dirty="0" smtClean="0">
                <a:latin typeface="华文楷体" pitchFamily="2" charset="-122"/>
                <a:ea typeface="华文楷体" pitchFamily="2" charset="-122"/>
              </a:rPr>
              <a:t> Software</a:t>
            </a:r>
            <a:r>
              <a:rPr lang="zh-CN" altLang="en-US" sz="1800" dirty="0" smtClean="0">
                <a:latin typeface="华文楷体" pitchFamily="2" charset="-122"/>
                <a:ea typeface="华文楷体" pitchFamily="2" charset="-122"/>
              </a:rPr>
              <a:t>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 </a:t>
            </a:r>
            <a:r>
              <a:rPr lang="en-US" altLang="zh-CN" sz="1800" dirty="0" smtClean="0">
                <a:latin typeface="华文楷体" pitchFamily="2" charset="-122"/>
                <a:ea typeface="华文楷体" pitchFamily="2" charset="-122"/>
              </a:rPr>
              <a:t>Server for Windows</a:t>
            </a:r>
            <a:r>
              <a:rPr lang="zh-CN" altLang="en-US" sz="1800" dirty="0" smtClean="0">
                <a:latin typeface="华文楷体" pitchFamily="2" charset="-122"/>
                <a:ea typeface="华文楷体" pitchFamily="2" charset="-122"/>
              </a:rPr>
              <a:t>，和</a:t>
            </a:r>
            <a:r>
              <a:rPr lang="en-US" altLang="zh-CN" sz="1800" dirty="0" smtClean="0">
                <a:latin typeface="华文楷体" pitchFamily="2" charset="-122"/>
                <a:ea typeface="华文楷体" pitchFamily="2" charset="-122"/>
              </a:rPr>
              <a:t>String Bean Software</a:t>
            </a:r>
            <a:r>
              <a:rPr lang="zh-CN" altLang="en-US" sz="1800" dirty="0" smtClean="0">
                <a:latin typeface="华文楷体" pitchFamily="2" charset="-122"/>
                <a:ea typeface="华文楷体" pitchFamily="2" charset="-122"/>
              </a:rPr>
              <a:t>的</a:t>
            </a:r>
            <a:r>
              <a:rPr lang="en-US" altLang="zh-CN" sz="1800" dirty="0" err="1" smtClean="0">
                <a:latin typeface="华文楷体" pitchFamily="2" charset="-122"/>
                <a:ea typeface="华文楷体" pitchFamily="2" charset="-122"/>
              </a:rPr>
              <a:t>WinTarget</a:t>
            </a:r>
            <a:r>
              <a:rPr lang="zh-CN" altLang="en-US" sz="1800" dirty="0" smtClean="0">
                <a:latin typeface="华文楷体" pitchFamily="2" charset="-122"/>
                <a:ea typeface="华文楷体" pitchFamily="2" charset="-122"/>
              </a:rPr>
              <a:t>等。这软件都只能运行在</a:t>
            </a:r>
            <a:r>
              <a:rPr lang="en-US" altLang="zh-CN" sz="1800" dirty="0" smtClean="0">
                <a:latin typeface="华文楷体" pitchFamily="2" charset="-122"/>
                <a:ea typeface="华文楷体" pitchFamily="2" charset="-122"/>
              </a:rPr>
              <a:t>Windows</a:t>
            </a:r>
            <a:r>
              <a:rPr lang="zh-CN" altLang="en-US" sz="1800" dirty="0" smtClean="0">
                <a:latin typeface="华文楷体" pitchFamily="2" charset="-122"/>
                <a:ea typeface="华文楷体" pitchFamily="2" charset="-122"/>
              </a:rPr>
              <a:t>操作系统平台上</a:t>
            </a:r>
            <a:r>
              <a:rPr lang="zh-CN" altLang="en-US" sz="1800" dirty="0" smtClean="0">
                <a:latin typeface="华文楷体" pitchFamily="2" charset="-122"/>
                <a:ea typeface="华文楷体" pitchFamily="2" charset="-122"/>
              </a:rPr>
              <a:t>。</a:t>
            </a:r>
            <a:r>
              <a:rPr lang="en-US" altLang="zh-CN" sz="1800" dirty="0" smtClean="0">
                <a:latin typeface="华文楷体" pitchFamily="2" charset="-122"/>
                <a:ea typeface="华文楷体" pitchFamily="2" charset="-122"/>
              </a:rPr>
              <a:t>Linux</a:t>
            </a:r>
            <a:r>
              <a:rPr lang="zh-CN" altLang="en-US" sz="1800" dirty="0" smtClean="0">
                <a:latin typeface="华文楷体" pitchFamily="2" charset="-122"/>
                <a:ea typeface="华文楷体" pitchFamily="2" charset="-122"/>
              </a:rPr>
              <a:t>也有相关的软件。</a:t>
            </a:r>
            <a:endParaRPr lang="zh-CN" altLang="en-US" sz="1800" dirty="0" smtClean="0">
              <a:latin typeface="华文楷体" pitchFamily="2" charset="-122"/>
              <a:ea typeface="华文楷体" pitchFamily="2" charset="-122"/>
            </a:endParaRPr>
          </a:p>
          <a:p>
            <a:pPr algn="just"/>
            <a:endParaRPr lang="en-US" altLang="zh-CN" sz="1800" dirty="0" smtClean="0">
              <a:latin typeface="华文楷体" pitchFamily="2" charset="-122"/>
              <a:ea typeface="华文楷体" pitchFamily="2" charset="-122"/>
            </a:endParaRPr>
          </a:p>
          <a:p>
            <a:pPr algn="just"/>
            <a:r>
              <a:rPr lang="zh-CN" altLang="en-US" sz="1800" dirty="0" smtClean="0">
                <a:latin typeface="华文楷体" pitchFamily="2" charset="-122"/>
                <a:ea typeface="华文楷体" pitchFamily="2" charset="-122"/>
              </a:rPr>
              <a:t>在</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架构的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存储设备上，所有的</a:t>
            </a:r>
            <a:r>
              <a:rPr lang="en-US" altLang="zh-CN" sz="1800" dirty="0" smtClean="0">
                <a:latin typeface="华文楷体" pitchFamily="2" charset="-122"/>
                <a:ea typeface="华文楷体" pitchFamily="2" charset="-122"/>
              </a:rPr>
              <a:t>RAID</a:t>
            </a:r>
            <a:r>
              <a:rPr lang="zh-CN" altLang="en-US" sz="1800" dirty="0" smtClean="0">
                <a:latin typeface="华文楷体" pitchFamily="2" charset="-122"/>
                <a:ea typeface="华文楷体" pitchFamily="2" charset="-122"/>
              </a:rPr>
              <a:t>组校验、逻辑卷管理、</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 运算、</a:t>
            </a:r>
            <a:r>
              <a:rPr lang="en-US" altLang="zh-CN" sz="1800" dirty="0" smtClean="0">
                <a:latin typeface="华文楷体" pitchFamily="2" charset="-122"/>
                <a:ea typeface="华文楷体" pitchFamily="2" charset="-122"/>
              </a:rPr>
              <a:t>TCP/IP </a:t>
            </a:r>
            <a:r>
              <a:rPr lang="zh-CN" altLang="en-US" sz="1800" dirty="0" smtClean="0">
                <a:latin typeface="华文楷体" pitchFamily="2" charset="-122"/>
                <a:ea typeface="华文楷体" pitchFamily="2" charset="-122"/>
              </a:rPr>
              <a:t>运算等都是以纯软件方式实现，因此对</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的</a:t>
            </a:r>
            <a:r>
              <a:rPr lang="en-US" altLang="zh-CN" sz="1800" dirty="0" smtClean="0">
                <a:latin typeface="华文楷体" pitchFamily="2" charset="-122"/>
                <a:ea typeface="华文楷体" pitchFamily="2" charset="-122"/>
              </a:rPr>
              <a:t>CPU</a:t>
            </a:r>
            <a:r>
              <a:rPr lang="zh-CN" altLang="en-US" sz="1800" dirty="0" smtClean="0">
                <a:latin typeface="华文楷体" pitchFamily="2" charset="-122"/>
                <a:ea typeface="华文楷体" pitchFamily="2" charset="-122"/>
              </a:rPr>
              <a:t>和内存的性能要求较高。另外</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存储设备的性能极容易收</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服务器运行状态的影响。</a:t>
            </a:r>
          </a:p>
          <a:p>
            <a:pPr algn="just"/>
            <a:endParaRPr lang="en-US" altLang="zh-CN" sz="1800" dirty="0" smtClean="0">
              <a:latin typeface="华文楷体" pitchFamily="2" charset="-122"/>
              <a:ea typeface="华文楷体" pitchFamily="2" charset="-122"/>
            </a:endParaRPr>
          </a:p>
          <a:p>
            <a:pPr algn="just"/>
            <a:r>
              <a:rPr lang="zh-CN" altLang="en-US" sz="1800" dirty="0" smtClean="0">
                <a:latin typeface="华文楷体" pitchFamily="2" charset="-122"/>
                <a:ea typeface="华文楷体" pitchFamily="2" charset="-122"/>
              </a:rPr>
              <a:t>当</a:t>
            </a:r>
            <a:r>
              <a:rPr lang="zh-CN" altLang="en-US" sz="1800" dirty="0" smtClean="0">
                <a:latin typeface="华文楷体" pitchFamily="2" charset="-122"/>
                <a:ea typeface="华文楷体" pitchFamily="2" charset="-122"/>
              </a:rPr>
              <a:t>由于</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架构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存储设备的研发、生产、安装使用相对简单，硬件和软件成本相对较低，因此市场上常见的基于</a:t>
            </a:r>
            <a:r>
              <a:rPr lang="en-US" altLang="zh-CN" sz="1800" dirty="0" smtClean="0">
                <a:latin typeface="华文楷体" pitchFamily="2" charset="-122"/>
                <a:ea typeface="华文楷体" pitchFamily="2" charset="-122"/>
              </a:rPr>
              <a:t>PC</a:t>
            </a:r>
            <a:r>
              <a:rPr lang="zh-CN" altLang="en-US" sz="1800" dirty="0" smtClean="0">
                <a:latin typeface="华文楷体" pitchFamily="2" charset="-122"/>
                <a:ea typeface="华文楷体" pitchFamily="2" charset="-122"/>
              </a:rPr>
              <a:t>架构的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设备的价格都比较低，在一些对性能稳定性要求较低的系统中具有较大的价格优势。</a:t>
            </a:r>
            <a:endParaRPr lang="zh-CN" altLang="en-US" sz="18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华文楷体" pitchFamily="2" charset="-122"/>
                <a:ea typeface="华文楷体" pitchFamily="2" charset="-122"/>
              </a:rPr>
              <a:t>PC+NIC</a:t>
            </a:r>
            <a:endParaRPr lang="zh-CN" altLang="en-US" dirty="0"/>
          </a:p>
        </p:txBody>
      </p:sp>
      <p:sp>
        <p:nvSpPr>
          <p:cNvPr id="4" name="矩形 3"/>
          <p:cNvSpPr/>
          <p:nvPr/>
        </p:nvSpPr>
        <p:spPr>
          <a:xfrm>
            <a:off x="285720" y="1500174"/>
            <a:ext cx="8643998" cy="5016758"/>
          </a:xfrm>
          <a:prstGeom prst="rect">
            <a:avLst/>
          </a:prstGeom>
        </p:spPr>
        <p:txBody>
          <a:bodyPr wrap="square">
            <a:spAutoFit/>
          </a:bodyPr>
          <a:lstStyle/>
          <a:p>
            <a:pPr algn="just"/>
            <a:r>
              <a:rPr lang="en-US" altLang="zh-CN" sz="2000" dirty="0" smtClean="0">
                <a:latin typeface="华文楷体" pitchFamily="2" charset="-122"/>
                <a:ea typeface="华文楷体" pitchFamily="2" charset="-122"/>
              </a:rPr>
              <a:t>PC+NIC</a:t>
            </a:r>
            <a:r>
              <a:rPr lang="zh-CN" altLang="en-US" sz="2000" dirty="0" smtClean="0">
                <a:latin typeface="华文楷体" pitchFamily="2" charset="-122"/>
                <a:ea typeface="华文楷体" pitchFamily="2" charset="-122"/>
              </a:rPr>
              <a:t>高阶</a:t>
            </a:r>
            <a:r>
              <a:rPr lang="zh-CN" altLang="en-US" sz="2000" dirty="0" smtClean="0">
                <a:latin typeface="华文楷体" pitchFamily="2" charset="-122"/>
                <a:ea typeface="华文楷体" pitchFamily="2" charset="-122"/>
              </a:rPr>
              <a:t>高效性</a:t>
            </a:r>
            <a:r>
              <a:rPr lang="en-US" altLang="zh-CN" sz="2000" dirty="0" smtClean="0">
                <a:latin typeface="华文楷体" pitchFamily="2" charset="-122"/>
                <a:ea typeface="华文楷体" pitchFamily="2" charset="-122"/>
              </a:rPr>
              <a:t>iSCSI</a:t>
            </a:r>
            <a:r>
              <a:rPr lang="zh-CN" altLang="en-US"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方案</a:t>
            </a:r>
            <a:endParaRPr lang="en-US" altLang="zh-CN" sz="2000" dirty="0" smtClean="0">
              <a:latin typeface="华文楷体" pitchFamily="2" charset="-122"/>
              <a:ea typeface="华文楷体" pitchFamily="2" charset="-122"/>
            </a:endParaRPr>
          </a:p>
          <a:p>
            <a:pPr algn="just"/>
            <a:endParaRPr lang="zh-CN" altLang="en-US" sz="2000" dirty="0" smtClean="0">
              <a:latin typeface="华文楷体" pitchFamily="2" charset="-122"/>
              <a:ea typeface="华文楷体" pitchFamily="2" charset="-122"/>
            </a:endParaRPr>
          </a:p>
          <a:p>
            <a:pPr algn="just"/>
            <a:r>
              <a:rPr lang="zh-CN" altLang="en-US" sz="2000" dirty="0" smtClean="0">
                <a:latin typeface="华文楷体" pitchFamily="2" charset="-122"/>
                <a:ea typeface="华文楷体" pitchFamily="2" charset="-122"/>
              </a:rPr>
              <a:t>如果只是将高速</a:t>
            </a:r>
            <a:r>
              <a:rPr lang="en-US" altLang="zh-CN" sz="2000" dirty="0" smtClean="0">
                <a:latin typeface="华文楷体" pitchFamily="2" charset="-122"/>
                <a:ea typeface="华文楷体" pitchFamily="2" charset="-122"/>
              </a:rPr>
              <a:t>Ethernet</a:t>
            </a:r>
            <a:r>
              <a:rPr lang="zh-CN" altLang="en-US" sz="2000" dirty="0" smtClean="0">
                <a:latin typeface="华文楷体" pitchFamily="2" charset="-122"/>
                <a:ea typeface="华文楷体" pitchFamily="2" charset="-122"/>
              </a:rPr>
              <a:t>用于存储网络化过于可惜，因此众多厂商发起了</a:t>
            </a:r>
            <a:r>
              <a:rPr lang="en-US" altLang="zh-CN" sz="2000" dirty="0" err="1" smtClean="0">
                <a:latin typeface="华文楷体" pitchFamily="2" charset="-122"/>
                <a:ea typeface="华文楷体" pitchFamily="2" charset="-122"/>
              </a:rPr>
              <a:t>iWARP</a:t>
            </a:r>
            <a:r>
              <a:rPr lang="zh-CN" altLang="en-US" sz="2000" dirty="0" smtClean="0">
                <a:latin typeface="华文楷体" pitchFamily="2" charset="-122"/>
                <a:ea typeface="华文楷体" pitchFamily="2" charset="-122"/>
              </a:rPr>
              <a:t>，不仅可实现存储网络化，也能实现</a:t>
            </a:r>
            <a:r>
              <a:rPr lang="en-US" altLang="zh-CN" sz="2000" dirty="0" smtClean="0">
                <a:latin typeface="华文楷体" pitchFamily="2" charset="-122"/>
                <a:ea typeface="华文楷体" pitchFamily="2" charset="-122"/>
              </a:rPr>
              <a:t>I/O </a:t>
            </a:r>
            <a:r>
              <a:rPr lang="zh-CN" altLang="en-US" sz="2000" dirty="0" smtClean="0">
                <a:latin typeface="华文楷体" pitchFamily="2" charset="-122"/>
                <a:ea typeface="华文楷体" pitchFamily="2" charset="-122"/>
              </a:rPr>
              <a:t>的网络化。通过</a:t>
            </a:r>
            <a:r>
              <a:rPr lang="en-US" altLang="zh-CN" sz="2000" dirty="0" smtClean="0">
                <a:latin typeface="华文楷体" pitchFamily="2" charset="-122"/>
                <a:ea typeface="华文楷体" pitchFamily="2" charset="-122"/>
              </a:rPr>
              <a:t>RDMA (</a:t>
            </a:r>
            <a:r>
              <a:rPr lang="en-US" altLang="zh-CN" sz="2000" dirty="0" smtClean="0">
                <a:latin typeface="华文楷体" pitchFamily="2" charset="-122"/>
                <a:ea typeface="华文楷体" pitchFamily="2" charset="-122"/>
              </a:rPr>
              <a:t>Remote Direct Memory Access)</a:t>
            </a:r>
            <a:r>
              <a:rPr lang="zh-CN" altLang="en-US" sz="2000" dirty="0" smtClean="0">
                <a:latin typeface="华文楷体" pitchFamily="2" charset="-122"/>
                <a:ea typeface="华文楷体" pitchFamily="2" charset="-122"/>
              </a:rPr>
              <a:t>机制简化网络两端的内存数据交换程序，从而加速数据传输效率。</a:t>
            </a:r>
          </a:p>
          <a:p>
            <a:pPr algn="just"/>
            <a:endParaRPr lang="en-US" altLang="zh-CN" sz="2000" dirty="0" smtClean="0">
              <a:latin typeface="华文楷体" pitchFamily="2" charset="-122"/>
              <a:ea typeface="华文楷体" pitchFamily="2" charset="-122"/>
            </a:endParaRPr>
          </a:p>
          <a:p>
            <a:pPr algn="just"/>
            <a:r>
              <a:rPr lang="zh-CN" altLang="en-US" sz="2000" dirty="0" smtClean="0">
                <a:latin typeface="华文楷体" pitchFamily="2" charset="-122"/>
                <a:ea typeface="华文楷体" pitchFamily="2" charset="-122"/>
              </a:rPr>
              <a:t>目前</a:t>
            </a:r>
            <a:r>
              <a:rPr lang="en-US" altLang="zh-CN" sz="2000" dirty="0" smtClean="0">
                <a:latin typeface="华文楷体" pitchFamily="2" charset="-122"/>
                <a:ea typeface="华文楷体" pitchFamily="2" charset="-122"/>
              </a:rPr>
              <a:t>Broadcom</a:t>
            </a:r>
            <a:r>
              <a:rPr lang="zh-CN" altLang="en-US" sz="2000" dirty="0" smtClean="0">
                <a:latin typeface="华文楷体" pitchFamily="2" charset="-122"/>
                <a:ea typeface="华文楷体" pitchFamily="2" charset="-122"/>
              </a:rPr>
              <a:t>提出所谓的</a:t>
            </a:r>
            <a:r>
              <a:rPr lang="en-US" altLang="zh-CN" sz="2000" dirty="0" smtClean="0">
                <a:latin typeface="华文楷体" pitchFamily="2" charset="-122"/>
                <a:ea typeface="华文楷体" pitchFamily="2" charset="-122"/>
              </a:rPr>
              <a:t>C-NIC(Converged NIC)</a:t>
            </a:r>
            <a:r>
              <a:rPr lang="zh-CN" altLang="en-US" sz="2000" dirty="0" smtClean="0">
                <a:latin typeface="华文楷体" pitchFamily="2" charset="-122"/>
                <a:ea typeface="华文楷体" pitchFamily="2" charset="-122"/>
              </a:rPr>
              <a:t>聚合型网卡理念，即是在一颗</a:t>
            </a:r>
            <a:r>
              <a:rPr lang="en-US" altLang="zh-CN" sz="2000" dirty="0" err="1" smtClean="0">
                <a:latin typeface="华文楷体" pitchFamily="2" charset="-122"/>
                <a:ea typeface="华文楷体" pitchFamily="2" charset="-122"/>
              </a:rPr>
              <a:t>NetXtreme</a:t>
            </a:r>
            <a:r>
              <a:rPr lang="en-US" altLang="zh-CN" sz="2000" dirty="0" smtClean="0">
                <a:latin typeface="华文楷体" pitchFamily="2" charset="-122"/>
                <a:ea typeface="华文楷体" pitchFamily="2" charset="-122"/>
              </a:rPr>
              <a:t> II </a:t>
            </a:r>
            <a:r>
              <a:rPr lang="zh-CN" altLang="en-US" sz="2000" dirty="0" smtClean="0">
                <a:latin typeface="华文楷体" pitchFamily="2" charset="-122"/>
                <a:ea typeface="华文楷体" pitchFamily="2" charset="-122"/>
              </a:rPr>
              <a:t>系列的</a:t>
            </a:r>
            <a:r>
              <a:rPr lang="en-US" altLang="zh-CN" sz="2000" dirty="0" err="1" smtClean="0">
                <a:latin typeface="华文楷体" pitchFamily="2" charset="-122"/>
                <a:ea typeface="华文楷体" pitchFamily="2" charset="-122"/>
              </a:rPr>
              <a:t>GbE</a:t>
            </a:r>
            <a:r>
              <a:rPr lang="zh-CN" altLang="en-US" sz="2000" dirty="0" smtClean="0">
                <a:latin typeface="华文楷体" pitchFamily="2" charset="-122"/>
                <a:ea typeface="华文楷体" pitchFamily="2" charset="-122"/>
              </a:rPr>
              <a:t>控制芯片内同时具备以太网络、存储网络化、</a:t>
            </a:r>
            <a:r>
              <a:rPr lang="en-US" altLang="zh-CN" sz="2000" dirty="0" smtClean="0">
                <a:latin typeface="华文楷体" pitchFamily="2" charset="-122"/>
                <a:ea typeface="华文楷体" pitchFamily="2" charset="-122"/>
              </a:rPr>
              <a:t>I/O</a:t>
            </a:r>
            <a:r>
              <a:rPr lang="zh-CN" altLang="en-US" sz="2000" dirty="0" smtClean="0">
                <a:latin typeface="华文楷体" pitchFamily="2" charset="-122"/>
                <a:ea typeface="华文楷体" pitchFamily="2" charset="-122"/>
              </a:rPr>
              <a:t>网络化等功效。传统以太网部分具有</a:t>
            </a:r>
            <a:r>
              <a:rPr lang="en-US" altLang="zh-CN" sz="2000" dirty="0" smtClean="0">
                <a:latin typeface="华文楷体" pitchFamily="2" charset="-122"/>
                <a:ea typeface="华文楷体" pitchFamily="2" charset="-122"/>
              </a:rPr>
              <a:t>TOE</a:t>
            </a:r>
            <a:r>
              <a:rPr lang="zh-CN" altLang="en-US" sz="2000" dirty="0" smtClean="0">
                <a:latin typeface="华文楷体" pitchFamily="2" charset="-122"/>
                <a:ea typeface="华文楷体" pitchFamily="2" charset="-122"/>
              </a:rPr>
              <a:t>运算，存储网络化则具备</a:t>
            </a:r>
            <a:r>
              <a:rPr lang="en-US" altLang="zh-CN" sz="2000" dirty="0" smtClean="0">
                <a:latin typeface="华文楷体" pitchFamily="2" charset="-122"/>
                <a:ea typeface="华文楷体" pitchFamily="2" charset="-122"/>
              </a:rPr>
              <a:t>iSCSI</a:t>
            </a:r>
            <a:r>
              <a:rPr lang="zh-CN" altLang="en-US" sz="2000" dirty="0" smtClean="0">
                <a:latin typeface="华文楷体" pitchFamily="2" charset="-122"/>
                <a:ea typeface="华文楷体" pitchFamily="2" charset="-122"/>
              </a:rPr>
              <a:t>运算、</a:t>
            </a:r>
            <a:r>
              <a:rPr lang="en-US" altLang="zh-CN" sz="2000" dirty="0" smtClean="0">
                <a:latin typeface="华文楷体" pitchFamily="2" charset="-122"/>
                <a:ea typeface="华文楷体" pitchFamily="2" charset="-122"/>
              </a:rPr>
              <a:t>I/O</a:t>
            </a:r>
            <a:r>
              <a:rPr lang="zh-CN" altLang="en-US" sz="2000" dirty="0" smtClean="0">
                <a:latin typeface="华文楷体" pitchFamily="2" charset="-122"/>
                <a:ea typeface="华文楷体" pitchFamily="2" charset="-122"/>
              </a:rPr>
              <a:t>网化则具备</a:t>
            </a:r>
            <a:r>
              <a:rPr lang="en-US" altLang="zh-CN" sz="2000" dirty="0" smtClean="0">
                <a:latin typeface="华文楷体" pitchFamily="2" charset="-122"/>
                <a:ea typeface="华文楷体" pitchFamily="2" charset="-122"/>
              </a:rPr>
              <a:t>RDMA</a:t>
            </a:r>
            <a:r>
              <a:rPr lang="zh-CN" altLang="en-US" sz="2000" dirty="0" smtClean="0">
                <a:latin typeface="华文楷体" pitchFamily="2" charset="-122"/>
                <a:ea typeface="华文楷体" pitchFamily="2" charset="-122"/>
              </a:rPr>
              <a:t>运算，大幅卸除</a:t>
            </a:r>
            <a:r>
              <a:rPr lang="en-US" altLang="zh-CN" sz="2000" dirty="0" smtClean="0">
                <a:latin typeface="华文楷体" pitchFamily="2" charset="-122"/>
                <a:ea typeface="华文楷体" pitchFamily="2" charset="-122"/>
              </a:rPr>
              <a:t>CPU</a:t>
            </a:r>
            <a:r>
              <a:rPr lang="zh-CN" altLang="en-US" sz="2000" dirty="0" smtClean="0">
                <a:latin typeface="华文楷体" pitchFamily="2" charset="-122"/>
                <a:ea typeface="华文楷体" pitchFamily="2" charset="-122"/>
              </a:rPr>
              <a:t>的辅助运算，使</a:t>
            </a:r>
            <a:r>
              <a:rPr lang="en-US" altLang="zh-CN" sz="2000" dirty="0" smtClean="0">
                <a:latin typeface="华文楷体" pitchFamily="2" charset="-122"/>
                <a:ea typeface="华文楷体" pitchFamily="2" charset="-122"/>
              </a:rPr>
              <a:t>CPU</a:t>
            </a:r>
            <a:r>
              <a:rPr lang="zh-CN" altLang="en-US" sz="2000" dirty="0" smtClean="0">
                <a:latin typeface="华文楷体" pitchFamily="2" charset="-122"/>
                <a:ea typeface="华文楷体" pitchFamily="2" charset="-122"/>
              </a:rPr>
              <a:t>占用率降至</a:t>
            </a:r>
            <a:r>
              <a:rPr lang="en-US" altLang="zh-CN" sz="2000" dirty="0" smtClean="0">
                <a:latin typeface="华文楷体" pitchFamily="2" charset="-122"/>
                <a:ea typeface="华文楷体" pitchFamily="2" charset="-122"/>
              </a:rPr>
              <a:t>20%</a:t>
            </a:r>
            <a:r>
              <a:rPr lang="zh-CN" altLang="en-US" sz="2000" dirty="0" smtClean="0">
                <a:latin typeface="华文楷体" pitchFamily="2" charset="-122"/>
                <a:ea typeface="华文楷体" pitchFamily="2" charset="-122"/>
              </a:rPr>
              <a:t>以下。</a:t>
            </a:r>
          </a:p>
          <a:p>
            <a:pPr algn="just"/>
            <a:endParaRPr lang="en-US" altLang="zh-CN" sz="2000" dirty="0" smtClean="0">
              <a:latin typeface="华文楷体" pitchFamily="2" charset="-122"/>
              <a:ea typeface="华文楷体" pitchFamily="2" charset="-122"/>
            </a:endParaRPr>
          </a:p>
          <a:p>
            <a:pPr algn="just"/>
            <a:r>
              <a:rPr lang="en-US" altLang="zh-CN" sz="2000" dirty="0" smtClean="0">
                <a:latin typeface="华文楷体" pitchFamily="2" charset="-122"/>
                <a:ea typeface="华文楷体" pitchFamily="2" charset="-122"/>
              </a:rPr>
              <a:t>Broadcom </a:t>
            </a:r>
            <a:r>
              <a:rPr lang="zh-CN" altLang="en-US" sz="2000" dirty="0" smtClean="0">
                <a:latin typeface="华文楷体" pitchFamily="2" charset="-122"/>
                <a:ea typeface="华文楷体" pitchFamily="2" charset="-122"/>
              </a:rPr>
              <a:t>目前的代表性芯片为</a:t>
            </a:r>
            <a:r>
              <a:rPr lang="en-US" altLang="zh-CN" sz="2000" dirty="0" smtClean="0">
                <a:latin typeface="华文楷体" pitchFamily="2" charset="-122"/>
                <a:ea typeface="华文楷体" pitchFamily="2" charset="-122"/>
              </a:rPr>
              <a:t>BCM5706(PCI/PCI-X </a:t>
            </a:r>
            <a:r>
              <a:rPr lang="zh-CN" altLang="en-US" sz="2000" dirty="0" smtClean="0">
                <a:latin typeface="华文楷体" pitchFamily="2" charset="-122"/>
                <a:ea typeface="华文楷体" pitchFamily="2" charset="-122"/>
              </a:rPr>
              <a:t>接口</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与</a:t>
            </a:r>
            <a:r>
              <a:rPr lang="en-US" altLang="zh-CN" sz="2000" dirty="0" smtClean="0">
                <a:latin typeface="华文楷体" pitchFamily="2" charset="-122"/>
                <a:ea typeface="华文楷体" pitchFamily="2" charset="-122"/>
              </a:rPr>
              <a:t>BCM5708S(</a:t>
            </a:r>
            <a:r>
              <a:rPr lang="en-US" altLang="zh-CN" sz="2000" dirty="0" err="1" smtClean="0">
                <a:latin typeface="华文楷体" pitchFamily="2" charset="-122"/>
                <a:ea typeface="华文楷体" pitchFamily="2" charset="-122"/>
              </a:rPr>
              <a:t>PCIe</a:t>
            </a:r>
            <a:r>
              <a:rPr lang="en-US" altLang="zh-CN" sz="2000" dirty="0" smtClean="0">
                <a:latin typeface="华文楷体" pitchFamily="2" charset="-122"/>
                <a:ea typeface="华文楷体" pitchFamily="2" charset="-122"/>
              </a:rPr>
              <a:t> </a:t>
            </a:r>
            <a:r>
              <a:rPr lang="zh-CN" altLang="en-US" sz="2000" dirty="0" smtClean="0">
                <a:latin typeface="华文楷体" pitchFamily="2" charset="-122"/>
                <a:ea typeface="华文楷体" pitchFamily="2" charset="-122"/>
              </a:rPr>
              <a:t>接口</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，其中</a:t>
            </a:r>
            <a:r>
              <a:rPr lang="en-US" altLang="zh-CN" sz="2000" dirty="0" smtClean="0">
                <a:latin typeface="华文楷体" pitchFamily="2" charset="-122"/>
                <a:ea typeface="华文楷体" pitchFamily="2" charset="-122"/>
              </a:rPr>
              <a:t>BCM5706 </a:t>
            </a:r>
            <a:r>
              <a:rPr lang="zh-CN" altLang="en-US" sz="2000" dirty="0" smtClean="0">
                <a:latin typeface="华文楷体" pitchFamily="2" charset="-122"/>
                <a:ea typeface="华文楷体" pitchFamily="2" charset="-122"/>
              </a:rPr>
              <a:t>为第一代，</a:t>
            </a:r>
            <a:r>
              <a:rPr lang="en-US" altLang="zh-CN" sz="2000" dirty="0" smtClean="0">
                <a:latin typeface="华文楷体" pitchFamily="2" charset="-122"/>
                <a:ea typeface="华文楷体" pitchFamily="2" charset="-122"/>
              </a:rPr>
              <a:t>BCM5708S </a:t>
            </a:r>
            <a:r>
              <a:rPr lang="zh-CN" altLang="en-US" sz="2000" dirty="0" smtClean="0">
                <a:latin typeface="华文楷体" pitchFamily="2" charset="-122"/>
                <a:ea typeface="华文楷体" pitchFamily="2" charset="-122"/>
              </a:rPr>
              <a:t>为第二代，第二代传输率从</a:t>
            </a:r>
            <a:r>
              <a:rPr lang="en-US" altLang="zh-CN" sz="2000" dirty="0" smtClean="0">
                <a:latin typeface="华文楷体" pitchFamily="2" charset="-122"/>
                <a:ea typeface="华文楷体" pitchFamily="2" charset="-122"/>
              </a:rPr>
              <a:t>1Gbps </a:t>
            </a:r>
            <a:r>
              <a:rPr lang="zh-CN" altLang="en-US" sz="2000" dirty="0" smtClean="0">
                <a:latin typeface="华文楷体" pitchFamily="2" charset="-122"/>
                <a:ea typeface="华文楷体" pitchFamily="2" charset="-122"/>
              </a:rPr>
              <a:t>提升至</a:t>
            </a:r>
            <a:r>
              <a:rPr lang="en-US" altLang="zh-CN" sz="2000" dirty="0" smtClean="0">
                <a:latin typeface="华文楷体" pitchFamily="2" charset="-122"/>
                <a:ea typeface="华文楷体" pitchFamily="2" charset="-122"/>
              </a:rPr>
              <a:t>2.5Gbps</a:t>
            </a:r>
            <a:r>
              <a:rPr lang="zh-CN" altLang="en-US" sz="2000" dirty="0" smtClean="0">
                <a:latin typeface="华文楷体" pitchFamily="2" charset="-122"/>
                <a:ea typeface="华文楷体" pitchFamily="2" charset="-122"/>
              </a:rPr>
              <a:t>。第三代传输率从</a:t>
            </a:r>
            <a:r>
              <a:rPr lang="en-US" altLang="zh-CN" sz="2000" dirty="0" smtClean="0">
                <a:latin typeface="华文楷体" pitchFamily="2" charset="-122"/>
                <a:ea typeface="华文楷体" pitchFamily="2" charset="-122"/>
              </a:rPr>
              <a:t>2.5Gbps </a:t>
            </a:r>
            <a:r>
              <a:rPr lang="zh-CN" altLang="en-US" sz="2000" dirty="0" smtClean="0">
                <a:latin typeface="华文楷体" pitchFamily="2" charset="-122"/>
                <a:ea typeface="华文楷体" pitchFamily="2" charset="-122"/>
              </a:rPr>
              <a:t>提升至</a:t>
            </a:r>
            <a:r>
              <a:rPr lang="en-US" altLang="zh-CN" sz="2000" dirty="0" smtClean="0">
                <a:latin typeface="华文楷体" pitchFamily="2" charset="-122"/>
                <a:ea typeface="华文楷体" pitchFamily="2" charset="-122"/>
              </a:rPr>
              <a:t>10Gbps</a:t>
            </a:r>
            <a:r>
              <a:rPr lang="zh-CN" altLang="en-US" sz="2000" dirty="0" smtClean="0">
                <a:latin typeface="华文楷体" pitchFamily="2" charset="-122"/>
                <a:ea typeface="华文楷体" pitchFamily="2" charset="-122"/>
              </a:rPr>
              <a:t>。</a:t>
            </a:r>
            <a:endParaRPr lang="zh-CN" altLang="en-US" sz="20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 </a:t>
            </a:r>
            <a:r>
              <a:rPr lang="zh-CN" altLang="en-US" dirty="0" smtClean="0"/>
              <a:t>存储连接方式</a:t>
            </a:r>
            <a:endParaRPr lang="zh-CN" altLang="en-US" dirty="0"/>
          </a:p>
        </p:txBody>
      </p:sp>
      <p:sp>
        <p:nvSpPr>
          <p:cNvPr id="3" name="内容占位符 2"/>
          <p:cNvSpPr>
            <a:spLocks noGrp="1"/>
          </p:cNvSpPr>
          <p:nvPr>
            <p:ph idx="1"/>
          </p:nvPr>
        </p:nvSpPr>
        <p:spPr/>
        <p:txBody>
          <a:bodyPr/>
          <a:lstStyle/>
          <a:p>
            <a:r>
              <a:rPr lang="zh-CN" altLang="en-US" dirty="0" smtClean="0"/>
              <a:t>以太网卡 </a:t>
            </a:r>
            <a:r>
              <a:rPr lang="en-US" altLang="zh-CN" dirty="0" smtClean="0"/>
              <a:t>+ initiator</a:t>
            </a:r>
            <a:r>
              <a:rPr lang="zh-CN" altLang="en-US" dirty="0" smtClean="0"/>
              <a:t>软件</a:t>
            </a:r>
            <a:endParaRPr lang="en-US" altLang="zh-CN" dirty="0" smtClean="0"/>
          </a:p>
          <a:p>
            <a:r>
              <a:rPr lang="zh-CN" altLang="en-US" dirty="0" smtClean="0"/>
              <a:t>硬件</a:t>
            </a:r>
            <a:r>
              <a:rPr lang="en-US" altLang="zh-CN" dirty="0" smtClean="0"/>
              <a:t>TOE</a:t>
            </a:r>
            <a:r>
              <a:rPr lang="zh-CN" altLang="en-US" dirty="0" smtClean="0"/>
              <a:t>网卡 </a:t>
            </a:r>
            <a:r>
              <a:rPr lang="en-US" altLang="zh-CN" dirty="0" smtClean="0"/>
              <a:t>+ </a:t>
            </a:r>
            <a:r>
              <a:rPr lang="en-US" altLang="zh-CN" dirty="0" smtClean="0"/>
              <a:t>initiator</a:t>
            </a:r>
            <a:r>
              <a:rPr lang="zh-CN" altLang="en-US" dirty="0" smtClean="0"/>
              <a:t>软件</a:t>
            </a:r>
            <a:endParaRPr lang="en-US" altLang="zh-CN" dirty="0" smtClean="0"/>
          </a:p>
          <a:p>
            <a:pPr lvl="1"/>
            <a:r>
              <a:rPr lang="en-US" altLang="zh-CN" dirty="0" smtClean="0"/>
              <a:t>TOE</a:t>
            </a:r>
            <a:r>
              <a:rPr lang="zh-CN" altLang="en-US" dirty="0" smtClean="0"/>
              <a:t>（</a:t>
            </a:r>
            <a:r>
              <a:rPr lang="en-US" altLang="zh-CN" dirty="0" smtClean="0"/>
              <a:t>TCP/IP </a:t>
            </a:r>
            <a:r>
              <a:rPr lang="en-US" altLang="zh-CN" dirty="0" smtClean="0"/>
              <a:t>o</a:t>
            </a:r>
            <a:r>
              <a:rPr lang="en-US" altLang="zh-CN" dirty="0" smtClean="0"/>
              <a:t>ffload engine</a:t>
            </a:r>
            <a:r>
              <a:rPr lang="zh-CN" altLang="en-US" dirty="0" smtClean="0"/>
              <a:t>，一种</a:t>
            </a:r>
            <a:r>
              <a:rPr lang="en-US" altLang="zh-CN" dirty="0" smtClean="0"/>
              <a:t>TCP/IP</a:t>
            </a:r>
            <a:r>
              <a:rPr lang="zh-CN" altLang="en-US" dirty="0" smtClean="0"/>
              <a:t>协议高速协处理器）</a:t>
            </a:r>
            <a:endParaRPr lang="en-US" altLang="zh-CN" dirty="0" smtClean="0"/>
          </a:p>
          <a:p>
            <a:r>
              <a:rPr lang="en-US" altLang="zh-CN" dirty="0" smtClean="0"/>
              <a:t>iSCSI HBA</a:t>
            </a:r>
            <a:r>
              <a:rPr lang="zh-CN" altLang="en-US" dirty="0" smtClean="0"/>
              <a:t>卡</a:t>
            </a:r>
            <a:endParaRPr lang="en-US" altLang="zh-CN" dirty="0" smtClean="0"/>
          </a:p>
          <a:p>
            <a:endParaRPr lang="zh-CN" alt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以太网卡 </a:t>
            </a:r>
            <a:r>
              <a:rPr lang="en-US" altLang="zh-CN" dirty="0" smtClean="0"/>
              <a:t>+ initiator</a:t>
            </a:r>
            <a:r>
              <a:rPr lang="zh-CN" altLang="en-US" dirty="0" smtClean="0"/>
              <a:t>软件</a:t>
            </a:r>
            <a:endParaRPr lang="zh-CN" altLang="en-US" dirty="0"/>
          </a:p>
        </p:txBody>
      </p:sp>
      <p:sp>
        <p:nvSpPr>
          <p:cNvPr id="4" name="矩形 3"/>
          <p:cNvSpPr/>
          <p:nvPr/>
        </p:nvSpPr>
        <p:spPr>
          <a:xfrm>
            <a:off x="428596" y="1357298"/>
            <a:ext cx="8358246" cy="5355312"/>
          </a:xfrm>
          <a:prstGeom prst="rect">
            <a:avLst/>
          </a:prstGeom>
        </p:spPr>
        <p:txBody>
          <a:bodyPr wrap="square">
            <a:spAutoFit/>
          </a:bodyPr>
          <a:lstStyle/>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服务器、工作站等主机使用标准的以太网卡，通过以太网线直接与以太网交换机连接，</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存储也通过以太网线连接到以太网交换机上，或直接连接到主机的以太网卡上。在主机上安装</a:t>
            </a:r>
            <a:r>
              <a:rPr lang="en-US" altLang="zh-CN" sz="1800" dirty="0" smtClean="0">
                <a:latin typeface="华文楷体" pitchFamily="2" charset="-122"/>
                <a:ea typeface="华文楷体" pitchFamily="2" charset="-122"/>
              </a:rPr>
              <a:t>Initiator</a:t>
            </a:r>
            <a:r>
              <a:rPr lang="zh-CN" altLang="en-US" sz="1800" dirty="0" smtClean="0">
                <a:latin typeface="华文楷体" pitchFamily="2" charset="-122"/>
                <a:ea typeface="华文楷体" pitchFamily="2" charset="-122"/>
              </a:rPr>
              <a:t>软件。</a:t>
            </a: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安装</a:t>
            </a:r>
            <a:r>
              <a:rPr lang="en-US" altLang="zh-CN" sz="1800" dirty="0" smtClean="0">
                <a:latin typeface="华文楷体" pitchFamily="2" charset="-122"/>
                <a:ea typeface="华文楷体" pitchFamily="2" charset="-122"/>
              </a:rPr>
              <a:t>Initiator</a:t>
            </a:r>
            <a:r>
              <a:rPr lang="zh-CN" altLang="en-US" sz="1800" dirty="0" smtClean="0">
                <a:latin typeface="华文楷体" pitchFamily="2" charset="-122"/>
                <a:ea typeface="华文楷体" pitchFamily="2" charset="-122"/>
              </a:rPr>
              <a:t>软件后，</a:t>
            </a:r>
            <a:r>
              <a:rPr lang="en-US" altLang="zh-CN" sz="1800" dirty="0" smtClean="0">
                <a:latin typeface="华文楷体" pitchFamily="2" charset="-122"/>
                <a:ea typeface="华文楷体" pitchFamily="2" charset="-122"/>
              </a:rPr>
              <a:t>Initiator</a:t>
            </a:r>
            <a:r>
              <a:rPr lang="zh-CN" altLang="en-US" sz="1800" dirty="0" smtClean="0">
                <a:latin typeface="华文楷体" pitchFamily="2" charset="-122"/>
                <a:ea typeface="华文楷体" pitchFamily="2" charset="-122"/>
              </a:rPr>
              <a:t>软件可以将以太网卡虚拟为</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卡，接受和发送</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数据报文，从而实现主机和</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设备之间的</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协议和</a:t>
            </a:r>
            <a:r>
              <a:rPr lang="en-US" altLang="zh-CN" sz="1800" dirty="0" smtClean="0">
                <a:latin typeface="华文楷体" pitchFamily="2" charset="-122"/>
                <a:ea typeface="华文楷体" pitchFamily="2" charset="-122"/>
              </a:rPr>
              <a:t>TCP/IP</a:t>
            </a:r>
            <a:r>
              <a:rPr lang="zh-CN" altLang="en-US" sz="1800" dirty="0" smtClean="0">
                <a:latin typeface="华文楷体" pitchFamily="2" charset="-122"/>
                <a:ea typeface="华文楷体" pitchFamily="2" charset="-122"/>
              </a:rPr>
              <a:t>协议传输功能。</a:t>
            </a: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这种方式由于采用普通的标准以太网卡和以太网交换机，无需额外配置适配器，因此硬件成本最低。缺点是进行</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包文和</a:t>
            </a:r>
            <a:r>
              <a:rPr lang="en-US" altLang="zh-CN" sz="1800" dirty="0" smtClean="0">
                <a:latin typeface="华文楷体" pitchFamily="2" charset="-122"/>
                <a:ea typeface="华文楷体" pitchFamily="2" charset="-122"/>
              </a:rPr>
              <a:t>TCP/IP</a:t>
            </a:r>
            <a:r>
              <a:rPr lang="zh-CN" altLang="en-US" sz="1800" dirty="0" smtClean="0">
                <a:latin typeface="华文楷体" pitchFamily="2" charset="-122"/>
                <a:ea typeface="华文楷体" pitchFamily="2" charset="-122"/>
              </a:rPr>
              <a:t>包文转换要点主机端的一部分资源。不过在低</a:t>
            </a:r>
            <a:r>
              <a:rPr lang="en-US" altLang="zh-CN" sz="1800" dirty="0" smtClean="0">
                <a:latin typeface="华文楷体" pitchFamily="2" charset="-122"/>
                <a:ea typeface="华文楷体" pitchFamily="2" charset="-122"/>
              </a:rPr>
              <a:t>I/O</a:t>
            </a:r>
            <a:r>
              <a:rPr lang="zh-CN" altLang="en-US" sz="1800" dirty="0" smtClean="0">
                <a:latin typeface="华文楷体" pitchFamily="2" charset="-122"/>
                <a:ea typeface="华文楷体" pitchFamily="2" charset="-122"/>
              </a:rPr>
              <a:t>和低带宽性能要求的应用环境中和完全满足数据访问要求。</a:t>
            </a: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目前很多最新版本的常用操作系统都提供免费的</a:t>
            </a:r>
            <a:r>
              <a:rPr lang="en-US" altLang="zh-CN" sz="1800" dirty="0" smtClean="0">
                <a:latin typeface="华文楷体" pitchFamily="2" charset="-122"/>
                <a:ea typeface="华文楷体" pitchFamily="2" charset="-122"/>
              </a:rPr>
              <a:t>Initiator</a:t>
            </a:r>
            <a:r>
              <a:rPr lang="zh-CN" altLang="en-US" sz="1800" dirty="0" smtClean="0">
                <a:latin typeface="华文楷体" pitchFamily="2" charset="-122"/>
                <a:ea typeface="华文楷体" pitchFamily="2" charset="-122"/>
              </a:rPr>
              <a:t>软件，建立一个存储系统除了存储设备本身外，基本上不需要投入更多的资金来，因此在三种系统连接方式中其建设成本是最低的</a:t>
            </a:r>
            <a:r>
              <a:rPr lang="zh-CN" altLang="en-US" sz="1800" dirty="0" smtClean="0">
                <a:latin typeface="华文楷体" pitchFamily="2" charset="-122"/>
                <a:ea typeface="华文楷体" pitchFamily="2" charset="-122"/>
              </a:rPr>
              <a:t>。</a:t>
            </a:r>
            <a:endParaRPr lang="en-US" altLang="zh-CN" sz="1800" dirty="0" smtClean="0">
              <a:latin typeface="华文楷体" pitchFamily="2" charset="-122"/>
              <a:ea typeface="华文楷体" pitchFamily="2" charset="-122"/>
            </a:endParaRPr>
          </a:p>
          <a:p>
            <a:endParaRPr lang="en-US" altLang="zh-CN"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由于网卡不具备额外的数据处理能力，需要</a:t>
            </a:r>
            <a:r>
              <a:rPr lang="en-US" altLang="zh-CN" sz="1800" dirty="0" smtClean="0">
                <a:latin typeface="华文楷体" pitchFamily="2" charset="-122"/>
                <a:ea typeface="华文楷体" pitchFamily="2" charset="-122"/>
              </a:rPr>
              <a:t>CPU</a:t>
            </a:r>
            <a:r>
              <a:rPr lang="zh-CN" altLang="en-US" sz="1800" dirty="0" smtClean="0">
                <a:latin typeface="华文楷体" pitchFamily="2" charset="-122"/>
                <a:ea typeface="华文楷体" pitchFamily="2" charset="-122"/>
              </a:rPr>
              <a:t>处理</a:t>
            </a:r>
            <a:r>
              <a:rPr lang="en-US" altLang="zh-CN" sz="1800" dirty="0" smtClean="0">
                <a:latin typeface="华文楷体" pitchFamily="2" charset="-122"/>
                <a:ea typeface="华文楷体" pitchFamily="2" charset="-122"/>
              </a:rPr>
              <a:t>TCP/IP</a:t>
            </a:r>
            <a:r>
              <a:rPr lang="zh-CN" altLang="en-US" sz="1800" dirty="0" smtClean="0">
                <a:latin typeface="华文楷体" pitchFamily="2" charset="-122"/>
                <a:ea typeface="华文楷体" pitchFamily="2" charset="-122"/>
              </a:rPr>
              <a:t>和</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的转换工作，对</a:t>
            </a:r>
            <a:r>
              <a:rPr lang="en-US" altLang="zh-CN" sz="1800" dirty="0" smtClean="0">
                <a:latin typeface="华文楷体" pitchFamily="2" charset="-122"/>
                <a:ea typeface="华文楷体" pitchFamily="2" charset="-122"/>
              </a:rPr>
              <a:t>CPU</a:t>
            </a:r>
            <a:r>
              <a:rPr lang="zh-CN" altLang="en-US" sz="1800" dirty="0" smtClean="0">
                <a:latin typeface="华文楷体" pitchFamily="2" charset="-122"/>
                <a:ea typeface="华文楷体" pitchFamily="2" charset="-122"/>
              </a:rPr>
              <a:t>是一个额外的负担。</a:t>
            </a:r>
            <a:endParaRPr lang="zh-CN" altLang="en-US" sz="1800" dirty="0" smtClean="0">
              <a:latin typeface="华文楷体" pitchFamily="2" charset="-122"/>
              <a:ea typeface="华文楷体" pitchFamily="2" charset="-122"/>
            </a:endParaRPr>
          </a:p>
          <a:p>
            <a:endParaRPr lang="zh-CN" altLang="en-US" sz="18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p:txBody>
          <a:bodyPr/>
          <a:lstStyle/>
          <a:p>
            <a:r>
              <a:rPr lang="en-US" altLang="zh-CN" sz="2800" dirty="0" smtClean="0"/>
              <a:t>IP SAN</a:t>
            </a:r>
            <a:r>
              <a:rPr lang="zh-CN" altLang="en-US" sz="2800" dirty="0" smtClean="0"/>
              <a:t>简介</a:t>
            </a:r>
            <a:endParaRPr lang="en-US" altLang="zh-CN" sz="2800" dirty="0" smtClean="0"/>
          </a:p>
          <a:p>
            <a:r>
              <a:rPr lang="en-US" altLang="zh-CN" sz="2800" dirty="0" smtClean="0"/>
              <a:t>iSCSI</a:t>
            </a:r>
          </a:p>
          <a:p>
            <a:pPr lvl="1"/>
            <a:r>
              <a:rPr lang="en-US" altLang="zh-CN" sz="2000" dirty="0" smtClean="0"/>
              <a:t>iSCSI</a:t>
            </a:r>
            <a:r>
              <a:rPr lang="zh-CN" altLang="en-US" sz="2000" dirty="0" smtClean="0"/>
              <a:t>的优势</a:t>
            </a:r>
            <a:endParaRPr lang="en-US" altLang="zh-CN" sz="2000" dirty="0" smtClean="0"/>
          </a:p>
          <a:p>
            <a:pPr lvl="1"/>
            <a:r>
              <a:rPr lang="en-US" altLang="zh-CN" sz="2000" dirty="0" smtClean="0"/>
              <a:t>iSCSI</a:t>
            </a:r>
            <a:r>
              <a:rPr lang="zh-CN" altLang="en-US" sz="2000" dirty="0" smtClean="0"/>
              <a:t>协议</a:t>
            </a:r>
            <a:endParaRPr lang="en-US" altLang="zh-CN" sz="2000" dirty="0" smtClean="0"/>
          </a:p>
          <a:p>
            <a:pPr lvl="1"/>
            <a:r>
              <a:rPr lang="en-US" altLang="zh-CN" sz="2000" dirty="0" smtClean="0"/>
              <a:t>iSCSI</a:t>
            </a:r>
            <a:r>
              <a:rPr lang="zh-CN" altLang="en-US" sz="2000" dirty="0" smtClean="0"/>
              <a:t>构架</a:t>
            </a:r>
            <a:endParaRPr lang="en-US" altLang="zh-CN" sz="2000" dirty="0" smtClean="0"/>
          </a:p>
          <a:p>
            <a:pPr lvl="1"/>
            <a:r>
              <a:rPr lang="en-US" altLang="zh-CN" sz="2000" dirty="0" smtClean="0"/>
              <a:t>iSCSI</a:t>
            </a:r>
            <a:r>
              <a:rPr lang="zh-CN" altLang="en-US" sz="2000" dirty="0" smtClean="0"/>
              <a:t>存储连接方式</a:t>
            </a:r>
            <a:endParaRPr lang="en-US" altLang="zh-CN" sz="2000" dirty="0" smtClean="0"/>
          </a:p>
          <a:p>
            <a:pPr lvl="1"/>
            <a:r>
              <a:rPr lang="en-US" altLang="zh-CN" sz="2000" dirty="0" smtClean="0"/>
              <a:t>iSCSI</a:t>
            </a:r>
            <a:r>
              <a:rPr lang="zh-CN" altLang="en-US" sz="2000" dirty="0" smtClean="0"/>
              <a:t>存储事业模式</a:t>
            </a:r>
            <a:endParaRPr lang="en-US" altLang="zh-CN" sz="2000" dirty="0" smtClean="0"/>
          </a:p>
          <a:p>
            <a:pPr lvl="1"/>
            <a:r>
              <a:rPr lang="zh-CN" altLang="en-US" sz="2000" dirty="0" smtClean="0"/>
              <a:t>数据中心</a:t>
            </a:r>
            <a:r>
              <a:rPr lang="en-US" altLang="zh-CN" sz="2000" dirty="0" smtClean="0"/>
              <a:t>S5500</a:t>
            </a:r>
            <a:r>
              <a:rPr lang="zh-CN" altLang="en-US" sz="2000" dirty="0" smtClean="0"/>
              <a:t>存储系统实例</a:t>
            </a:r>
            <a:endParaRPr lang="en-US" altLang="zh-CN" sz="2000" dirty="0" smtClean="0"/>
          </a:p>
          <a:p>
            <a:r>
              <a:rPr lang="en-US" altLang="zh-CN" sz="2800" dirty="0" smtClean="0"/>
              <a:t>FCIP</a:t>
            </a:r>
          </a:p>
          <a:p>
            <a:r>
              <a:rPr lang="zh-CN" altLang="en-US" sz="2800" dirty="0" smtClean="0"/>
              <a:t>小结</a:t>
            </a:r>
            <a:endParaRPr lang="zh-CN" alt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硬件</a:t>
            </a:r>
            <a:r>
              <a:rPr lang="en-US" altLang="zh-CN" dirty="0" smtClean="0"/>
              <a:t>TOE</a:t>
            </a:r>
            <a:r>
              <a:rPr lang="zh-CN" altLang="en-US" dirty="0" smtClean="0"/>
              <a:t>网卡 </a:t>
            </a:r>
            <a:r>
              <a:rPr lang="en-US" altLang="zh-CN" dirty="0" smtClean="0"/>
              <a:t>+ initiator</a:t>
            </a:r>
            <a:r>
              <a:rPr lang="zh-CN" altLang="en-US" dirty="0" smtClean="0"/>
              <a:t>软件</a:t>
            </a:r>
            <a:endParaRPr lang="zh-CN" altLang="en-US" dirty="0"/>
          </a:p>
        </p:txBody>
      </p:sp>
      <p:sp>
        <p:nvSpPr>
          <p:cNvPr id="4" name="矩形 3"/>
          <p:cNvSpPr/>
          <p:nvPr/>
        </p:nvSpPr>
        <p:spPr>
          <a:xfrm>
            <a:off x="285720" y="1857364"/>
            <a:ext cx="8643998" cy="3970318"/>
          </a:xfrm>
          <a:prstGeom prst="rect">
            <a:avLst/>
          </a:prstGeom>
        </p:spPr>
        <p:txBody>
          <a:bodyPr wrap="square">
            <a:spAutoFit/>
          </a:bodyPr>
          <a:lstStyle/>
          <a:p>
            <a:r>
              <a:rPr lang="zh-CN" altLang="en-US" sz="1800" dirty="0" smtClean="0">
                <a:latin typeface="华文楷体" pitchFamily="2" charset="-122"/>
                <a:ea typeface="华文楷体" pitchFamily="2" charset="-122"/>
              </a:rPr>
              <a:t>第一种方式由于采用普通以太网卡和以太网交换机，无需额外配置适配器，或专用的网络设备，因此硬件成本最低。但由于进行</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包文和</a:t>
            </a:r>
            <a:r>
              <a:rPr lang="en-US" altLang="zh-CN" sz="1800" dirty="0" smtClean="0">
                <a:latin typeface="华文楷体" pitchFamily="2" charset="-122"/>
                <a:ea typeface="华文楷体" pitchFamily="2" charset="-122"/>
              </a:rPr>
              <a:t>TCP/IP</a:t>
            </a:r>
            <a:r>
              <a:rPr lang="zh-CN" altLang="en-US" sz="1800" dirty="0" smtClean="0">
                <a:latin typeface="华文楷体" pitchFamily="2" charset="-122"/>
                <a:ea typeface="华文楷体" pitchFamily="2" charset="-122"/>
              </a:rPr>
              <a:t>包文的打包和解包全部需要主机主处理器</a:t>
            </a:r>
            <a:r>
              <a:rPr lang="en-US" altLang="zh-CN" sz="1800" dirty="0" smtClean="0">
                <a:latin typeface="华文楷体" pitchFamily="2" charset="-122"/>
                <a:ea typeface="华文楷体" pitchFamily="2" charset="-122"/>
              </a:rPr>
              <a:t>CPU</a:t>
            </a:r>
            <a:r>
              <a:rPr lang="zh-CN" altLang="en-US" sz="1800" dirty="0" smtClean="0">
                <a:latin typeface="华文楷体" pitchFamily="2" charset="-122"/>
                <a:ea typeface="华文楷体" pitchFamily="2" charset="-122"/>
              </a:rPr>
              <a:t>来进行运算，数据传输率直接受到主机当前运行状态和可用资源的影响和限制，因此一般无法提供高带宽和高</a:t>
            </a:r>
            <a:r>
              <a:rPr lang="en-US" altLang="zh-CN" sz="1800" dirty="0" smtClean="0">
                <a:latin typeface="华文楷体" pitchFamily="2" charset="-122"/>
                <a:ea typeface="华文楷体" pitchFamily="2" charset="-122"/>
              </a:rPr>
              <a:t>IOPS</a:t>
            </a:r>
            <a:r>
              <a:rPr lang="zh-CN" altLang="en-US" sz="1800" dirty="0" smtClean="0">
                <a:latin typeface="华文楷体" pitchFamily="2" charset="-122"/>
                <a:ea typeface="华文楷体" pitchFamily="2" charset="-122"/>
              </a:rPr>
              <a:t>性能。</a:t>
            </a: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具有</a:t>
            </a:r>
            <a:r>
              <a:rPr lang="en-US" altLang="zh-CN" sz="1800" dirty="0" smtClean="0">
                <a:latin typeface="华文楷体" pitchFamily="2" charset="-122"/>
                <a:ea typeface="华文楷体" pitchFamily="2" charset="-122"/>
              </a:rPr>
              <a:t>TOE</a:t>
            </a:r>
            <a:r>
              <a:rPr lang="zh-CN" altLang="en-US" sz="1800" dirty="0" smtClean="0">
                <a:latin typeface="华文楷体" pitchFamily="2" charset="-122"/>
                <a:ea typeface="华文楷体" pitchFamily="2" charset="-122"/>
              </a:rPr>
              <a:t>（</a:t>
            </a:r>
            <a:r>
              <a:rPr lang="en-US" altLang="zh-CN" sz="1800" dirty="0" smtClean="0">
                <a:latin typeface="华文楷体" pitchFamily="2" charset="-122"/>
                <a:ea typeface="华文楷体" pitchFamily="2" charset="-122"/>
              </a:rPr>
              <a:t>TCP Offload Engine</a:t>
            </a:r>
            <a:r>
              <a:rPr lang="zh-CN" altLang="en-US" sz="1800" dirty="0" smtClean="0">
                <a:latin typeface="华文楷体" pitchFamily="2" charset="-122"/>
                <a:ea typeface="华文楷体" pitchFamily="2" charset="-122"/>
              </a:rPr>
              <a:t>）功能的智能以太网卡可以将网络数据流量的处理工作全部转到网卡上的集成硬件中进行，把系统主处理器</a:t>
            </a:r>
            <a:r>
              <a:rPr lang="en-US" altLang="zh-CN" sz="1800" dirty="0" smtClean="0">
                <a:latin typeface="华文楷体" pitchFamily="2" charset="-122"/>
                <a:ea typeface="华文楷体" pitchFamily="2" charset="-122"/>
              </a:rPr>
              <a:t>CPU</a:t>
            </a:r>
            <a:r>
              <a:rPr lang="zh-CN" altLang="en-US" sz="1800" dirty="0" smtClean="0">
                <a:latin typeface="华文楷体" pitchFamily="2" charset="-122"/>
                <a:ea typeface="华文楷体" pitchFamily="2" charset="-122"/>
              </a:rPr>
              <a:t>从忙于协议处理的繁重的内核中断服务中解脱出来，主机只承担</a:t>
            </a:r>
            <a:r>
              <a:rPr lang="en-US" altLang="zh-CN" sz="1800" dirty="0" smtClean="0">
                <a:latin typeface="华文楷体" pitchFamily="2" charset="-122"/>
                <a:ea typeface="华文楷体" pitchFamily="2" charset="-122"/>
              </a:rPr>
              <a:t>TCP/IP</a:t>
            </a:r>
            <a:r>
              <a:rPr lang="zh-CN" altLang="en-US" sz="1800" dirty="0" smtClean="0">
                <a:latin typeface="华文楷体" pitchFamily="2" charset="-122"/>
                <a:ea typeface="华文楷体" pitchFamily="2" charset="-122"/>
              </a:rPr>
              <a:t>控制信息的处理任务。</a:t>
            </a: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与第一种方式相比，采用</a:t>
            </a:r>
            <a:r>
              <a:rPr lang="en-US" altLang="zh-CN" sz="1800" dirty="0" smtClean="0">
                <a:latin typeface="华文楷体" pitchFamily="2" charset="-122"/>
                <a:ea typeface="华文楷体" pitchFamily="2" charset="-122"/>
              </a:rPr>
              <a:t>TOE</a:t>
            </a:r>
            <a:r>
              <a:rPr lang="zh-CN" altLang="en-US" sz="1800" dirty="0" smtClean="0">
                <a:latin typeface="华文楷体" pitchFamily="2" charset="-122"/>
                <a:ea typeface="华文楷体" pitchFamily="2" charset="-122"/>
              </a:rPr>
              <a:t>卡可以大幅度提高数据的传输速率。</a:t>
            </a:r>
            <a:r>
              <a:rPr lang="en-US" altLang="zh-CN" sz="1800" dirty="0" smtClean="0">
                <a:latin typeface="华文楷体" pitchFamily="2" charset="-122"/>
                <a:ea typeface="华文楷体" pitchFamily="2" charset="-122"/>
              </a:rPr>
              <a:t>TCP/IP</a:t>
            </a:r>
            <a:r>
              <a:rPr lang="zh-CN" altLang="en-US" sz="1800" dirty="0" smtClean="0">
                <a:latin typeface="华文楷体" pitchFamily="2" charset="-122"/>
                <a:ea typeface="华文楷体" pitchFamily="2" charset="-122"/>
              </a:rPr>
              <a:t>协议栈功能由</a:t>
            </a:r>
            <a:r>
              <a:rPr lang="en-US" altLang="zh-CN" sz="1800" dirty="0" smtClean="0">
                <a:latin typeface="华文楷体" pitchFamily="2" charset="-122"/>
                <a:ea typeface="华文楷体" pitchFamily="2" charset="-122"/>
              </a:rPr>
              <a:t>TOE</a:t>
            </a:r>
            <a:r>
              <a:rPr lang="zh-CN" altLang="en-US" sz="1800" dirty="0" smtClean="0">
                <a:latin typeface="华文楷体" pitchFamily="2" charset="-122"/>
                <a:ea typeface="华文楷体" pitchFamily="2" charset="-122"/>
              </a:rPr>
              <a:t>卡完成，而</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层的功能仍旧由主机来完成。</a:t>
            </a: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由于</a:t>
            </a:r>
            <a:r>
              <a:rPr lang="en-US" altLang="zh-CN" sz="1800" dirty="0" smtClean="0">
                <a:latin typeface="华文楷体" pitchFamily="2" charset="-122"/>
                <a:ea typeface="华文楷体" pitchFamily="2" charset="-122"/>
              </a:rPr>
              <a:t>TOE</a:t>
            </a:r>
            <a:r>
              <a:rPr lang="zh-CN" altLang="en-US" sz="1800" dirty="0" smtClean="0">
                <a:latin typeface="华文楷体" pitchFamily="2" charset="-122"/>
                <a:ea typeface="华文楷体" pitchFamily="2" charset="-122"/>
              </a:rPr>
              <a:t>卡也采用</a:t>
            </a:r>
            <a:r>
              <a:rPr lang="en-US" altLang="zh-CN" sz="1800" dirty="0" smtClean="0">
                <a:latin typeface="华文楷体" pitchFamily="2" charset="-122"/>
                <a:ea typeface="华文楷体" pitchFamily="2" charset="-122"/>
              </a:rPr>
              <a:t>TCP/IP</a:t>
            </a:r>
            <a:r>
              <a:rPr lang="zh-CN" altLang="en-US" sz="1800" dirty="0" smtClean="0">
                <a:latin typeface="华文楷体" pitchFamily="2" charset="-122"/>
                <a:ea typeface="华文楷体" pitchFamily="2" charset="-122"/>
              </a:rPr>
              <a:t>协议，相当于一块高性能的以太网卡，所以第二种方式也可以看做是第一种连接方式的特殊情况。</a:t>
            </a:r>
            <a:endParaRPr lang="zh-CN" altLang="en-US" sz="18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 HBA</a:t>
            </a:r>
            <a:r>
              <a:rPr lang="zh-CN" altLang="en-US" dirty="0" smtClean="0"/>
              <a:t>卡</a:t>
            </a:r>
            <a:endParaRPr lang="zh-CN" altLang="en-US" dirty="0"/>
          </a:p>
        </p:txBody>
      </p:sp>
      <p:sp>
        <p:nvSpPr>
          <p:cNvPr id="4" name="矩形 3"/>
          <p:cNvSpPr/>
          <p:nvPr/>
        </p:nvSpPr>
        <p:spPr>
          <a:xfrm>
            <a:off x="500034" y="2214554"/>
            <a:ext cx="8286808" cy="2862322"/>
          </a:xfrm>
          <a:prstGeom prst="rect">
            <a:avLst/>
          </a:prstGeom>
        </p:spPr>
        <p:txBody>
          <a:bodyPr wrap="square">
            <a:spAutoFit/>
          </a:bodyPr>
          <a:lstStyle/>
          <a:p>
            <a:r>
              <a:rPr lang="zh-CN" altLang="en-US" sz="1800" dirty="0" smtClean="0">
                <a:latin typeface="华文楷体" pitchFamily="2" charset="-122"/>
                <a:ea typeface="华文楷体" pitchFamily="2" charset="-122"/>
              </a:rPr>
              <a:t>在主机上安装专业的</a:t>
            </a:r>
            <a:r>
              <a:rPr lang="en-US" altLang="zh-CN" sz="1800" dirty="0" smtClean="0">
                <a:latin typeface="华文楷体" pitchFamily="2" charset="-122"/>
                <a:ea typeface="华文楷体" pitchFamily="2" charset="-122"/>
              </a:rPr>
              <a:t>iSCSI HBA</a:t>
            </a:r>
            <a:r>
              <a:rPr lang="zh-CN" altLang="en-US" sz="1800" dirty="0" smtClean="0">
                <a:latin typeface="华文楷体" pitchFamily="2" charset="-122"/>
                <a:ea typeface="华文楷体" pitchFamily="2" charset="-122"/>
              </a:rPr>
              <a:t>适配卡，从而实现主机与交换机之间、主机与存储之间的高效数据交换。</a:t>
            </a: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与前两种方式相比，第三种连接方式中采用了</a:t>
            </a:r>
            <a:r>
              <a:rPr lang="en-US" altLang="zh-CN" sz="1800" dirty="0" smtClean="0">
                <a:latin typeface="华文楷体" pitchFamily="2" charset="-122"/>
                <a:ea typeface="华文楷体" pitchFamily="2" charset="-122"/>
              </a:rPr>
              <a:t>iSCSI HBA</a:t>
            </a:r>
            <a:r>
              <a:rPr lang="zh-CN" altLang="en-US" sz="1800" dirty="0" smtClean="0">
                <a:latin typeface="华文楷体" pitchFamily="2" charset="-122"/>
                <a:ea typeface="华文楷体" pitchFamily="2" charset="-122"/>
              </a:rPr>
              <a:t>卡，因此数据传输性能最好，价格也最高。</a:t>
            </a:r>
          </a:p>
          <a:p>
            <a:endParaRPr lang="zh-CN" altLang="en-US" sz="1800" dirty="0" smtClean="0">
              <a:latin typeface="华文楷体" pitchFamily="2" charset="-122"/>
              <a:ea typeface="华文楷体" pitchFamily="2" charset="-122"/>
            </a:endParaRPr>
          </a:p>
          <a:p>
            <a:r>
              <a:rPr lang="zh-CN" altLang="en-US" sz="1800" dirty="0" smtClean="0">
                <a:latin typeface="华文楷体" pitchFamily="2" charset="-122"/>
                <a:ea typeface="华文楷体" pitchFamily="2" charset="-122"/>
              </a:rPr>
              <a:t>后两种方式都需要在主机上安装专门的硬件板卡，由于目前</a:t>
            </a:r>
            <a:r>
              <a:rPr lang="en-US" altLang="zh-CN" sz="1800" dirty="0" smtClean="0">
                <a:latin typeface="华文楷体" pitchFamily="2" charset="-122"/>
                <a:ea typeface="华文楷体" pitchFamily="2" charset="-122"/>
              </a:rPr>
              <a:t>TOE</a:t>
            </a:r>
            <a:r>
              <a:rPr lang="zh-CN" altLang="en-US" sz="1800" dirty="0" smtClean="0">
                <a:latin typeface="华文楷体" pitchFamily="2" charset="-122"/>
                <a:ea typeface="华文楷体" pitchFamily="2" charset="-122"/>
              </a:rPr>
              <a:t>网卡和</a:t>
            </a:r>
            <a:r>
              <a:rPr lang="en-US" altLang="zh-CN" sz="1800" dirty="0" smtClean="0">
                <a:latin typeface="华文楷体" pitchFamily="2" charset="-122"/>
                <a:ea typeface="华文楷体" pitchFamily="2" charset="-122"/>
              </a:rPr>
              <a:t>iSCSI HBA</a:t>
            </a:r>
            <a:r>
              <a:rPr lang="zh-CN" altLang="en-US" sz="1800" dirty="0" smtClean="0">
                <a:latin typeface="华文楷体" pitchFamily="2" charset="-122"/>
                <a:ea typeface="华文楷体" pitchFamily="2" charset="-122"/>
              </a:rPr>
              <a:t>的市场价格都比较贵。如果网络中主机数量比较多，那么网络总资金投入不见得会比</a:t>
            </a:r>
            <a:r>
              <a:rPr lang="en-US" altLang="zh-CN" sz="1800" dirty="0" smtClean="0">
                <a:latin typeface="华文楷体" pitchFamily="2" charset="-122"/>
                <a:ea typeface="华文楷体" pitchFamily="2" charset="-122"/>
              </a:rPr>
              <a:t>FC-SAN</a:t>
            </a:r>
            <a:r>
              <a:rPr lang="zh-CN" altLang="en-US" sz="1800" dirty="0" smtClean="0">
                <a:latin typeface="华文楷体" pitchFamily="2" charset="-122"/>
                <a:ea typeface="华文楷体" pitchFamily="2" charset="-122"/>
              </a:rPr>
              <a:t>存储系统低很多，网络的带宽和性能却相比</a:t>
            </a:r>
            <a:r>
              <a:rPr lang="en-US" altLang="zh-CN" sz="1800" dirty="0" smtClean="0">
                <a:latin typeface="华文楷体" pitchFamily="2" charset="-122"/>
                <a:ea typeface="华文楷体" pitchFamily="2" charset="-122"/>
              </a:rPr>
              <a:t>FC-SAN</a:t>
            </a:r>
            <a:r>
              <a:rPr lang="zh-CN" altLang="en-US" sz="1800" dirty="0" smtClean="0">
                <a:latin typeface="华文楷体" pitchFamily="2" charset="-122"/>
                <a:ea typeface="华文楷体" pitchFamily="2" charset="-122"/>
              </a:rPr>
              <a:t>存储系统差了很多。</a:t>
            </a:r>
            <a:endParaRPr lang="zh-CN" altLang="en-US" sz="18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 </a:t>
            </a:r>
            <a:r>
              <a:rPr lang="zh-CN" altLang="en-US" dirty="0" smtClean="0"/>
              <a:t>存储事业模式</a:t>
            </a:r>
            <a:endParaRPr lang="zh-CN" altLang="en-US" dirty="0"/>
          </a:p>
        </p:txBody>
      </p:sp>
      <p:sp>
        <p:nvSpPr>
          <p:cNvPr id="3" name="内容占位符 2"/>
          <p:cNvSpPr>
            <a:spLocks noGrp="1"/>
          </p:cNvSpPr>
          <p:nvPr>
            <p:ph idx="1"/>
          </p:nvPr>
        </p:nvSpPr>
        <p:spPr/>
        <p:txBody>
          <a:bodyPr/>
          <a:lstStyle/>
          <a:p>
            <a:r>
              <a:rPr lang="en-US" altLang="zh-CN" dirty="0" smtClean="0"/>
              <a:t>DAS</a:t>
            </a:r>
          </a:p>
          <a:p>
            <a:r>
              <a:rPr lang="en-US" altLang="zh-CN" dirty="0" smtClean="0"/>
              <a:t>SAN</a:t>
            </a:r>
          </a:p>
          <a:p>
            <a:pPr lvl="1"/>
            <a:r>
              <a:rPr lang="zh-CN" altLang="en-US" dirty="0" smtClean="0">
                <a:latin typeface="华文楷体" pitchFamily="2" charset="-122"/>
                <a:ea typeface="华文楷体" pitchFamily="2" charset="-122"/>
              </a:rPr>
              <a:t>存储设备层共享</a:t>
            </a:r>
            <a:endParaRPr lang="en-US" altLang="zh-CN" dirty="0" smtClean="0">
              <a:latin typeface="华文楷体" pitchFamily="2" charset="-122"/>
              <a:ea typeface="华文楷体" pitchFamily="2" charset="-122"/>
            </a:endParaRPr>
          </a:p>
          <a:p>
            <a:pPr lvl="1"/>
            <a:r>
              <a:rPr lang="zh-CN" altLang="en-US" dirty="0" smtClean="0">
                <a:latin typeface="华文楷体" pitchFamily="2" charset="-122"/>
                <a:ea typeface="华文楷体" pitchFamily="2" charset="-122"/>
              </a:rPr>
              <a:t>集群共享</a:t>
            </a:r>
            <a:endParaRPr lang="en-US" altLang="zh-CN" dirty="0" smtClean="0">
              <a:latin typeface="华文楷体" pitchFamily="2" charset="-122"/>
              <a:ea typeface="华文楷体" pitchFamily="2" charset="-122"/>
            </a:endParaRPr>
          </a:p>
          <a:p>
            <a:pPr lvl="1"/>
            <a:r>
              <a:rPr lang="zh-CN" altLang="en-US" dirty="0" smtClean="0">
                <a:latin typeface="华文楷体" pitchFamily="2" charset="-122"/>
                <a:ea typeface="华文楷体" pitchFamily="2" charset="-122"/>
              </a:rPr>
              <a:t>网络存储共享</a:t>
            </a:r>
            <a:endParaRPr lang="en-US" altLang="zh-CN" dirty="0" smtClean="0">
              <a:latin typeface="华文楷体" pitchFamily="2" charset="-122"/>
              <a:ea typeface="华文楷体" pitchFamily="2" charset="-122"/>
            </a:endParaRPr>
          </a:p>
          <a:p>
            <a:pPr lvl="1"/>
            <a:endParaRPr lang="zh-CN" alt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DAS</a:t>
            </a:r>
            <a:endParaRPr lang="zh-CN" altLang="en-US" dirty="0"/>
          </a:p>
        </p:txBody>
      </p:sp>
      <p:sp>
        <p:nvSpPr>
          <p:cNvPr id="3" name="内容占位符 2"/>
          <p:cNvSpPr>
            <a:spLocks noGrp="1"/>
          </p:cNvSpPr>
          <p:nvPr>
            <p:ph idx="1"/>
          </p:nvPr>
        </p:nvSpPr>
        <p:spPr/>
        <p:txBody>
          <a:bodyPr/>
          <a:lstStyle/>
          <a:p>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存储设备和</a:t>
            </a:r>
            <a:r>
              <a:rPr lang="en-US" altLang="zh-CN" sz="1800" dirty="0" smtClean="0">
                <a:latin typeface="华文楷体" pitchFamily="2" charset="-122"/>
                <a:ea typeface="华文楷体" pitchFamily="2" charset="-122"/>
              </a:rPr>
              <a:t>SCSI</a:t>
            </a:r>
            <a:r>
              <a:rPr lang="zh-CN" altLang="en-US" sz="1800" dirty="0" smtClean="0">
                <a:latin typeface="华文楷体" pitchFamily="2" charset="-122"/>
                <a:ea typeface="华文楷体" pitchFamily="2" charset="-122"/>
              </a:rPr>
              <a:t>存储和</a:t>
            </a:r>
            <a:r>
              <a:rPr lang="en-US" altLang="zh-CN" sz="1800" dirty="0" smtClean="0">
                <a:latin typeface="华文楷体" pitchFamily="2" charset="-122"/>
                <a:ea typeface="华文楷体" pitchFamily="2" charset="-122"/>
              </a:rPr>
              <a:t>FC</a:t>
            </a:r>
            <a:r>
              <a:rPr lang="zh-CN" altLang="en-US" sz="1800" dirty="0" smtClean="0">
                <a:latin typeface="华文楷体" pitchFamily="2" charset="-122"/>
                <a:ea typeface="华文楷体" pitchFamily="2" charset="-122"/>
              </a:rPr>
              <a:t>存储一样，可以直接通过连接线缆与主机上的</a:t>
            </a:r>
            <a:r>
              <a:rPr lang="en-US" altLang="zh-CN" sz="1800" dirty="0" smtClean="0">
                <a:latin typeface="华文楷体" pitchFamily="2" charset="-122"/>
                <a:ea typeface="华文楷体" pitchFamily="2" charset="-122"/>
              </a:rPr>
              <a:t>HBA</a:t>
            </a:r>
            <a:r>
              <a:rPr lang="zh-CN" altLang="en-US" sz="1800" dirty="0" smtClean="0">
                <a:latin typeface="华文楷体" pitchFamily="2" charset="-122"/>
                <a:ea typeface="华文楷体" pitchFamily="2" charset="-122"/>
              </a:rPr>
              <a:t>连接，作为主机的</a:t>
            </a:r>
            <a:r>
              <a:rPr lang="en-US" altLang="zh-CN" sz="1800" dirty="0" smtClean="0">
                <a:latin typeface="华文楷体" pitchFamily="2" charset="-122"/>
                <a:ea typeface="华文楷体" pitchFamily="2" charset="-122"/>
              </a:rPr>
              <a:t>DAS</a:t>
            </a:r>
            <a:r>
              <a:rPr lang="zh-CN" altLang="en-US" sz="1800" dirty="0" smtClean="0">
                <a:latin typeface="华文楷体" pitchFamily="2" charset="-122"/>
                <a:ea typeface="华文楷体" pitchFamily="2" charset="-122"/>
              </a:rPr>
              <a:t>直接连接存储来使用，如下</a:t>
            </a:r>
            <a:r>
              <a:rPr lang="zh-CN" altLang="en-US" sz="1800" dirty="0" smtClean="0">
                <a:latin typeface="华文楷体" pitchFamily="2" charset="-122"/>
                <a:ea typeface="华文楷体" pitchFamily="2" charset="-122"/>
              </a:rPr>
              <a:t>图</a:t>
            </a:r>
            <a:endParaRPr lang="en-US" altLang="zh-CN" sz="1800" dirty="0" smtClean="0">
              <a:latin typeface="华文楷体" pitchFamily="2" charset="-122"/>
              <a:ea typeface="华文楷体" pitchFamily="2" charset="-122"/>
            </a:endParaRPr>
          </a:p>
          <a:p>
            <a:endParaRPr lang="zh-CN" altLang="en-US" sz="1800" dirty="0">
              <a:latin typeface="华文楷体" pitchFamily="2" charset="-122"/>
              <a:ea typeface="华文楷体" pitchFamily="2" charset="-122"/>
            </a:endParaRPr>
          </a:p>
        </p:txBody>
      </p:sp>
      <p:pic>
        <p:nvPicPr>
          <p:cNvPr id="5123" name="Picture 3" descr="D:\CIC\图表1.png"/>
          <p:cNvPicPr>
            <a:picLocks noChangeAspect="1" noChangeArrowheads="1"/>
          </p:cNvPicPr>
          <p:nvPr/>
        </p:nvPicPr>
        <p:blipFill>
          <a:blip r:embed="rId2" cstate="print"/>
          <a:srcRect/>
          <a:stretch>
            <a:fillRect/>
          </a:stretch>
        </p:blipFill>
        <p:spPr bwMode="auto">
          <a:xfrm>
            <a:off x="1928794" y="2428868"/>
            <a:ext cx="4795821" cy="3771259"/>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SAN </a:t>
            </a:r>
            <a:r>
              <a:rPr lang="zh-CN" altLang="en-US" dirty="0" smtClean="0"/>
              <a:t>存储设备层共享</a:t>
            </a:r>
            <a:endParaRPr lang="zh-CN" altLang="en-US" dirty="0"/>
          </a:p>
        </p:txBody>
      </p:sp>
      <p:sp>
        <p:nvSpPr>
          <p:cNvPr id="3" name="内容占位符 2"/>
          <p:cNvSpPr>
            <a:spLocks noGrp="1"/>
          </p:cNvSpPr>
          <p:nvPr>
            <p:ph idx="1"/>
          </p:nvPr>
        </p:nvSpPr>
        <p:spPr/>
        <p:txBody>
          <a:bodyPr/>
          <a:lstStyle/>
          <a:p>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和</a:t>
            </a:r>
            <a:r>
              <a:rPr lang="en-US" altLang="zh-CN" sz="1800" dirty="0" smtClean="0">
                <a:latin typeface="华文楷体" pitchFamily="2" charset="-122"/>
                <a:ea typeface="华文楷体" pitchFamily="2" charset="-122"/>
              </a:rPr>
              <a:t>FC</a:t>
            </a:r>
            <a:r>
              <a:rPr lang="zh-CN" altLang="en-US" sz="1800" dirty="0" smtClean="0">
                <a:latin typeface="华文楷体" pitchFamily="2" charset="-122"/>
                <a:ea typeface="华文楷体" pitchFamily="2" charset="-122"/>
              </a:rPr>
              <a:t>存储一样具有良好的网络扩展性，可通过网络交换设备与多台主机连接。通过网络交换设备连接时，</a:t>
            </a:r>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存储上的</a:t>
            </a:r>
            <a:r>
              <a:rPr lang="en-US" altLang="zh-CN" sz="1800" dirty="0" smtClean="0">
                <a:latin typeface="华文楷体" pitchFamily="2" charset="-122"/>
                <a:ea typeface="华文楷体" pitchFamily="2" charset="-122"/>
              </a:rPr>
              <a:t>LUN</a:t>
            </a:r>
            <a:r>
              <a:rPr lang="zh-CN" altLang="en-US" sz="1800" dirty="0" smtClean="0">
                <a:latin typeface="华文楷体" pitchFamily="2" charset="-122"/>
                <a:ea typeface="华文楷体" pitchFamily="2" charset="-122"/>
              </a:rPr>
              <a:t>对于主机来讲相当于裸设备，因而需要注意文件系统的管理问题</a:t>
            </a:r>
            <a:r>
              <a:rPr lang="zh-CN" altLang="en-US" sz="1800" dirty="0" smtClean="0">
                <a:latin typeface="华文楷体" pitchFamily="2" charset="-122"/>
                <a:ea typeface="华文楷体" pitchFamily="2" charset="-122"/>
              </a:rPr>
              <a:t>。</a:t>
            </a:r>
            <a:endParaRPr lang="en-US" altLang="zh-CN" sz="1800" dirty="0" smtClean="0">
              <a:latin typeface="华文楷体" pitchFamily="2" charset="-122"/>
              <a:ea typeface="华文楷体" pitchFamily="2" charset="-122"/>
            </a:endParaRPr>
          </a:p>
          <a:p>
            <a:r>
              <a:rPr lang="en-US" altLang="zh-CN" sz="1800" dirty="0" smtClean="0">
                <a:latin typeface="华文楷体" pitchFamily="2" charset="-122"/>
                <a:ea typeface="华文楷体" pitchFamily="2" charset="-122"/>
              </a:rPr>
              <a:t>ISCSI</a:t>
            </a:r>
            <a:r>
              <a:rPr lang="zh-CN" altLang="en-US" sz="1800" dirty="0" smtClean="0">
                <a:latin typeface="华文楷体" pitchFamily="2" charset="-122"/>
                <a:ea typeface="华文楷体" pitchFamily="2" charset="-122"/>
              </a:rPr>
              <a:t>设备上创建多个</a:t>
            </a:r>
            <a:r>
              <a:rPr lang="en-US" altLang="zh-CN" sz="1800" dirty="0" smtClean="0">
                <a:latin typeface="华文楷体" pitchFamily="2" charset="-122"/>
                <a:ea typeface="华文楷体" pitchFamily="2" charset="-122"/>
              </a:rPr>
              <a:t>LUN</a:t>
            </a:r>
            <a:r>
              <a:rPr lang="zh-CN" altLang="en-US" sz="1800" dirty="0" smtClean="0">
                <a:latin typeface="华文楷体" pitchFamily="2" charset="-122"/>
                <a:ea typeface="华文楷体" pitchFamily="2" charset="-122"/>
              </a:rPr>
              <a:t>，不同的</a:t>
            </a:r>
            <a:r>
              <a:rPr lang="en-US" altLang="zh-CN" sz="1800" dirty="0" smtClean="0">
                <a:latin typeface="华文楷体" pitchFamily="2" charset="-122"/>
                <a:ea typeface="华文楷体" pitchFamily="2" charset="-122"/>
              </a:rPr>
              <a:t>LUN</a:t>
            </a:r>
            <a:r>
              <a:rPr lang="zh-CN" altLang="en-US" sz="1800" dirty="0" smtClean="0">
                <a:latin typeface="华文楷体" pitchFamily="2" charset="-122"/>
                <a:ea typeface="华文楷体" pitchFamily="2" charset="-122"/>
              </a:rPr>
              <a:t>制定给不同的主机。各主机分别管理和访问自己的</a:t>
            </a:r>
            <a:r>
              <a:rPr lang="en-US" altLang="zh-CN" sz="1800" dirty="0" smtClean="0">
                <a:latin typeface="华文楷体" pitchFamily="2" charset="-122"/>
                <a:ea typeface="华文楷体" pitchFamily="2" charset="-122"/>
              </a:rPr>
              <a:t>LUN</a:t>
            </a:r>
            <a:r>
              <a:rPr lang="zh-CN" altLang="en-US" sz="1800" dirty="0" smtClean="0">
                <a:latin typeface="华文楷体" pitchFamily="2" charset="-122"/>
                <a:ea typeface="华文楷体" pitchFamily="2" charset="-122"/>
              </a:rPr>
              <a:t>。相当于将多个主机的本地磁盘集中放置在一个网络化的设备中，各主机之间仅实现硬件设备层的共享。如下图：</a:t>
            </a:r>
            <a:endParaRPr lang="zh-CN" altLang="en-US" sz="1800" dirty="0">
              <a:latin typeface="华文楷体" pitchFamily="2" charset="-122"/>
              <a:ea typeface="华文楷体" pitchFamily="2" charset="-122"/>
            </a:endParaRPr>
          </a:p>
        </p:txBody>
      </p:sp>
      <p:pic>
        <p:nvPicPr>
          <p:cNvPr id="6146" name="Picture 2" descr="D:\CIC\图表2.png"/>
          <p:cNvPicPr>
            <a:picLocks noChangeAspect="1" noChangeArrowheads="1"/>
          </p:cNvPicPr>
          <p:nvPr/>
        </p:nvPicPr>
        <p:blipFill>
          <a:blip r:embed="rId2" cstate="print"/>
          <a:srcRect/>
          <a:stretch>
            <a:fillRect/>
          </a:stretch>
        </p:blipFill>
        <p:spPr bwMode="auto">
          <a:xfrm>
            <a:off x="1500166" y="3305175"/>
            <a:ext cx="5210176" cy="3552825"/>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SAN </a:t>
            </a:r>
            <a:r>
              <a:rPr lang="zh-CN" altLang="en-US" dirty="0" smtClean="0"/>
              <a:t>集群共享</a:t>
            </a:r>
            <a:endParaRPr lang="zh-CN" altLang="en-US" dirty="0"/>
          </a:p>
        </p:txBody>
      </p:sp>
      <p:sp>
        <p:nvSpPr>
          <p:cNvPr id="3" name="内容占位符 2"/>
          <p:cNvSpPr>
            <a:spLocks noGrp="1"/>
          </p:cNvSpPr>
          <p:nvPr>
            <p:ph idx="1"/>
          </p:nvPr>
        </p:nvSpPr>
        <p:spPr/>
        <p:txBody>
          <a:bodyPr/>
          <a:lstStyle/>
          <a:p>
            <a:r>
              <a:rPr lang="zh-CN" altLang="en-US" sz="1800" dirty="0" smtClean="0">
                <a:latin typeface="华文楷体" pitchFamily="2" charset="-122"/>
                <a:ea typeface="华文楷体" pitchFamily="2" charset="-122"/>
              </a:rPr>
              <a:t>系统中有多个数据库系统和</a:t>
            </a:r>
            <a:r>
              <a:rPr lang="en-US" altLang="zh-CN" sz="1800" dirty="0" smtClean="0">
                <a:latin typeface="华文楷体" pitchFamily="2" charset="-122"/>
                <a:ea typeface="华文楷体" pitchFamily="2" charset="-122"/>
              </a:rPr>
              <a:t>WEB</a:t>
            </a:r>
            <a:r>
              <a:rPr lang="zh-CN" altLang="en-US" sz="1800" dirty="0" smtClean="0">
                <a:latin typeface="华文楷体" pitchFamily="2" charset="-122"/>
                <a:ea typeface="华文楷体" pitchFamily="2" charset="-122"/>
              </a:rPr>
              <a:t>集群系统，每两台服务器之间需要管理和使用相同的</a:t>
            </a:r>
            <a:r>
              <a:rPr lang="en-US" altLang="zh-CN" sz="1800" dirty="0" smtClean="0">
                <a:latin typeface="华文楷体" pitchFamily="2" charset="-122"/>
                <a:ea typeface="华文楷体" pitchFamily="2" charset="-122"/>
              </a:rPr>
              <a:t>LUN,</a:t>
            </a:r>
            <a:r>
              <a:rPr lang="zh-CN" altLang="en-US" sz="1800" dirty="0" smtClean="0">
                <a:latin typeface="华文楷体" pitchFamily="2" charset="-122"/>
                <a:ea typeface="华文楷体" pitchFamily="2" charset="-122"/>
              </a:rPr>
              <a:t>主机之间通过</a:t>
            </a:r>
            <a:r>
              <a:rPr lang="en-US" altLang="zh-CN" sz="1800" dirty="0" smtClean="0">
                <a:latin typeface="华文楷体" pitchFamily="2" charset="-122"/>
                <a:ea typeface="华文楷体" pitchFamily="2" charset="-122"/>
              </a:rPr>
              <a:t>MSCS</a:t>
            </a:r>
            <a:r>
              <a:rPr lang="zh-CN" altLang="en-US" sz="1800" dirty="0" smtClean="0">
                <a:latin typeface="华文楷体" pitchFamily="2" charset="-122"/>
                <a:ea typeface="华文楷体" pitchFamily="2" charset="-122"/>
              </a:rPr>
              <a:t>或</a:t>
            </a:r>
            <a:r>
              <a:rPr lang="en-US" altLang="zh-CN" sz="1800" dirty="0" smtClean="0">
                <a:latin typeface="华文楷体" pitchFamily="2" charset="-122"/>
                <a:ea typeface="华文楷体" pitchFamily="2" charset="-122"/>
              </a:rPr>
              <a:t>RAC</a:t>
            </a:r>
            <a:r>
              <a:rPr lang="zh-CN" altLang="en-US" sz="1800" dirty="0" smtClean="0">
                <a:latin typeface="华文楷体" pitchFamily="2" charset="-122"/>
                <a:ea typeface="华文楷体" pitchFamily="2" charset="-122"/>
              </a:rPr>
              <a:t>等软件实现集群共享功能。如下图：</a:t>
            </a:r>
            <a:endParaRPr lang="zh-CN" altLang="en-US" sz="1800" dirty="0">
              <a:latin typeface="华文楷体" pitchFamily="2" charset="-122"/>
              <a:ea typeface="华文楷体" pitchFamily="2" charset="-122"/>
            </a:endParaRPr>
          </a:p>
        </p:txBody>
      </p:sp>
      <p:pic>
        <p:nvPicPr>
          <p:cNvPr id="7170" name="Picture 2" descr="D:\CIC\图表3.png"/>
          <p:cNvPicPr>
            <a:picLocks noChangeAspect="1" noChangeArrowheads="1"/>
          </p:cNvPicPr>
          <p:nvPr/>
        </p:nvPicPr>
        <p:blipFill>
          <a:blip r:embed="rId2" cstate="print"/>
          <a:srcRect/>
          <a:stretch>
            <a:fillRect/>
          </a:stretch>
        </p:blipFill>
        <p:spPr bwMode="auto">
          <a:xfrm>
            <a:off x="1785918" y="2276492"/>
            <a:ext cx="5114925" cy="3581400"/>
          </a:xfrm>
          <a:prstGeom prst="rect">
            <a:avLst/>
          </a:prstGeom>
          <a:noFill/>
        </p:spPr>
      </p:pic>
      <p:sp>
        <p:nvSpPr>
          <p:cNvPr id="5" name="矩形 4"/>
          <p:cNvSpPr/>
          <p:nvPr/>
        </p:nvSpPr>
        <p:spPr>
          <a:xfrm>
            <a:off x="500034" y="5929330"/>
            <a:ext cx="8572560" cy="646331"/>
          </a:xfrm>
          <a:prstGeom prst="rect">
            <a:avLst/>
          </a:prstGeom>
        </p:spPr>
        <p:txBody>
          <a:bodyPr wrap="square">
            <a:spAutoFit/>
          </a:bodyPr>
          <a:lstStyle/>
          <a:p>
            <a:r>
              <a:rPr lang="zh-CN" altLang="en-US" sz="1800" dirty="0" smtClean="0">
                <a:latin typeface="华文楷体" pitchFamily="2" charset="-122"/>
                <a:ea typeface="华文楷体" pitchFamily="2" charset="-122"/>
              </a:rPr>
              <a:t>每一个卷仅在两台主机之间共享，两台主机通过集群软件共同对同一个文件系统进行管理。</a:t>
            </a:r>
            <a:endParaRPr lang="zh-CN" altLang="en-US" sz="18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SAN </a:t>
            </a:r>
            <a:r>
              <a:rPr lang="zh-CN" altLang="en-US" dirty="0" smtClean="0"/>
              <a:t>网络存储共享</a:t>
            </a:r>
            <a:r>
              <a:rPr lang="en-US" altLang="zh-CN" dirty="0" smtClean="0"/>
              <a:t> </a:t>
            </a:r>
            <a:endParaRPr lang="zh-CN" altLang="en-US" dirty="0"/>
          </a:p>
        </p:txBody>
      </p:sp>
      <p:sp>
        <p:nvSpPr>
          <p:cNvPr id="3" name="内容占位符 2"/>
          <p:cNvSpPr>
            <a:spLocks noGrp="1"/>
          </p:cNvSpPr>
          <p:nvPr>
            <p:ph idx="1"/>
          </p:nvPr>
        </p:nvSpPr>
        <p:spPr/>
        <p:txBody>
          <a:bodyPr/>
          <a:lstStyle/>
          <a:p>
            <a:r>
              <a:rPr lang="zh-CN" altLang="en-US" sz="1800" dirty="0" smtClean="0">
                <a:latin typeface="华文楷体" pitchFamily="2" charset="-122"/>
                <a:ea typeface="华文楷体" pitchFamily="2" charset="-122"/>
              </a:rPr>
              <a:t>在许多大型的高性能计算系统、广电非线性编辑制作系统、</a:t>
            </a:r>
            <a:r>
              <a:rPr lang="en-US" altLang="zh-CN" sz="1800" dirty="0" smtClean="0">
                <a:latin typeface="华文楷体" pitchFamily="2" charset="-122"/>
                <a:ea typeface="华文楷体" pitchFamily="2" charset="-122"/>
              </a:rPr>
              <a:t>IPTV</a:t>
            </a:r>
            <a:r>
              <a:rPr lang="zh-CN" altLang="en-US" sz="1800" dirty="0" smtClean="0">
                <a:latin typeface="华文楷体" pitchFamily="2" charset="-122"/>
                <a:ea typeface="华文楷体" pitchFamily="2" charset="-122"/>
              </a:rPr>
              <a:t>发布系统中，应用需要多台主机能同时访问同一个文件系统（同一个卷）中的数据，可能会是同一个数据。如下图：</a:t>
            </a:r>
            <a:endParaRPr lang="zh-CN" altLang="en-US" sz="1800" dirty="0">
              <a:latin typeface="华文楷体" pitchFamily="2" charset="-122"/>
              <a:ea typeface="华文楷体" pitchFamily="2" charset="-122"/>
            </a:endParaRPr>
          </a:p>
        </p:txBody>
      </p:sp>
      <p:pic>
        <p:nvPicPr>
          <p:cNvPr id="8194" name="Picture 2" descr="D:\CIC\图表4.png"/>
          <p:cNvPicPr>
            <a:picLocks noChangeAspect="1" noChangeArrowheads="1"/>
          </p:cNvPicPr>
          <p:nvPr/>
        </p:nvPicPr>
        <p:blipFill>
          <a:blip r:embed="rId2" cstate="print"/>
          <a:srcRect/>
          <a:stretch>
            <a:fillRect/>
          </a:stretch>
        </p:blipFill>
        <p:spPr bwMode="auto">
          <a:xfrm>
            <a:off x="2143108" y="2500306"/>
            <a:ext cx="5153026" cy="3552825"/>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NAOC </a:t>
            </a:r>
            <a:r>
              <a:rPr lang="zh-CN" altLang="en-US" dirty="0" smtClean="0"/>
              <a:t>数据中心存储阵列</a:t>
            </a:r>
            <a:r>
              <a:rPr lang="en-US" altLang="zh-CN" dirty="0" smtClean="0"/>
              <a:t/>
            </a:r>
            <a:br>
              <a:rPr lang="en-US" altLang="zh-CN" dirty="0" smtClean="0"/>
            </a:br>
            <a:r>
              <a:rPr lang="en-US" altLang="zh-CN" dirty="0" smtClean="0"/>
              <a:t>iSCSI</a:t>
            </a:r>
            <a:r>
              <a:rPr lang="zh-CN" altLang="en-US" dirty="0" smtClean="0"/>
              <a:t>实施案例</a:t>
            </a:r>
            <a:endParaRPr lang="zh-CN" altLang="en-US" dirty="0"/>
          </a:p>
        </p:txBody>
      </p:sp>
      <p:sp>
        <p:nvSpPr>
          <p:cNvPr id="3" name="内容占位符 2"/>
          <p:cNvSpPr>
            <a:spLocks noGrp="1"/>
          </p:cNvSpPr>
          <p:nvPr>
            <p:ph idx="1"/>
          </p:nvPr>
        </p:nvSpPr>
        <p:spPr/>
        <p:txBody>
          <a:bodyPr/>
          <a:lstStyle/>
          <a:p>
            <a:r>
              <a:rPr lang="zh-CN" altLang="en-US" dirty="0" smtClean="0"/>
              <a:t>华</a:t>
            </a:r>
            <a:r>
              <a:rPr lang="zh-CN" altLang="en-US" dirty="0" smtClean="0"/>
              <a:t>为</a:t>
            </a:r>
            <a:r>
              <a:rPr lang="en-US" altLang="zh-CN" dirty="0" smtClean="0"/>
              <a:t>S5500</a:t>
            </a:r>
            <a:endParaRPr lang="zh-CN" altLang="en-US" dirty="0"/>
          </a:p>
        </p:txBody>
      </p:sp>
      <p:pic>
        <p:nvPicPr>
          <p:cNvPr id="10242" name="Picture 2" descr="D:\CIC\100_6407.jpg"/>
          <p:cNvPicPr>
            <a:picLocks noChangeAspect="1" noChangeArrowheads="1"/>
          </p:cNvPicPr>
          <p:nvPr/>
        </p:nvPicPr>
        <p:blipFill>
          <a:blip r:embed="rId2" cstate="print"/>
          <a:srcRect/>
          <a:stretch>
            <a:fillRect/>
          </a:stretch>
        </p:blipFill>
        <p:spPr bwMode="auto">
          <a:xfrm>
            <a:off x="2786050" y="1857364"/>
            <a:ext cx="5851526" cy="4389438"/>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S5500</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4338" name="Picture 2" descr="D:\CIC\图片\1.png"/>
          <p:cNvPicPr>
            <a:picLocks noChangeAspect="1" noChangeArrowheads="1"/>
          </p:cNvPicPr>
          <p:nvPr/>
        </p:nvPicPr>
        <p:blipFill>
          <a:blip r:embed="rId2" cstate="print"/>
          <a:srcRect/>
          <a:stretch>
            <a:fillRect/>
          </a:stretch>
        </p:blipFill>
        <p:spPr bwMode="auto">
          <a:xfrm>
            <a:off x="0" y="1428736"/>
            <a:ext cx="6057900" cy="2705100"/>
          </a:xfrm>
          <a:prstGeom prst="rect">
            <a:avLst/>
          </a:prstGeom>
          <a:noFill/>
        </p:spPr>
      </p:pic>
      <p:pic>
        <p:nvPicPr>
          <p:cNvPr id="14339" name="Picture 3" descr="D:\CIC\图片\2.png"/>
          <p:cNvPicPr>
            <a:picLocks noChangeAspect="1" noChangeArrowheads="1"/>
          </p:cNvPicPr>
          <p:nvPr/>
        </p:nvPicPr>
        <p:blipFill>
          <a:blip r:embed="rId3" cstate="print"/>
          <a:srcRect/>
          <a:stretch>
            <a:fillRect/>
          </a:stretch>
        </p:blipFill>
        <p:spPr bwMode="auto">
          <a:xfrm>
            <a:off x="2786050" y="4143380"/>
            <a:ext cx="6045200" cy="2603500"/>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S5500 </a:t>
            </a:r>
            <a:r>
              <a:rPr lang="zh-CN" altLang="en-US" dirty="0" smtClean="0"/>
              <a:t>背板</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2" descr="D:\CIC\100_6402.jpg"/>
          <p:cNvPicPr>
            <a:picLocks noChangeAspect="1" noChangeArrowheads="1"/>
          </p:cNvPicPr>
          <p:nvPr/>
        </p:nvPicPr>
        <p:blipFill>
          <a:blip r:embed="rId2" cstate="print"/>
          <a:srcRect/>
          <a:stretch>
            <a:fillRect/>
          </a:stretch>
        </p:blipFill>
        <p:spPr bwMode="auto">
          <a:xfrm>
            <a:off x="1285852" y="1428736"/>
            <a:ext cx="7000924" cy="5251643"/>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 SAN </a:t>
            </a:r>
            <a:r>
              <a:rPr lang="en-US" altLang="zh-CN" dirty="0" smtClean="0"/>
              <a:t>(Storage Area Network)</a:t>
            </a:r>
            <a:br>
              <a:rPr lang="en-US" altLang="zh-CN" dirty="0" smtClean="0"/>
            </a:br>
            <a:r>
              <a:rPr lang="zh-CN" altLang="en-US" dirty="0" smtClean="0">
                <a:latin typeface="华文楷体" pitchFamily="2" charset="-122"/>
                <a:ea typeface="华文楷体" pitchFamily="2" charset="-122"/>
              </a:rPr>
              <a:t>基于</a:t>
            </a:r>
            <a:r>
              <a:rPr lang="en-US" altLang="zh-CN" dirty="0" smtClean="0">
                <a:latin typeface="华文楷体" pitchFamily="2" charset="-122"/>
                <a:ea typeface="华文楷体" pitchFamily="2" charset="-122"/>
              </a:rPr>
              <a:t>IP</a:t>
            </a:r>
            <a:r>
              <a:rPr lang="zh-CN" altLang="en-US" dirty="0" smtClean="0">
                <a:latin typeface="华文楷体" pitchFamily="2" charset="-122"/>
                <a:ea typeface="华文楷体" pitchFamily="2" charset="-122"/>
              </a:rPr>
              <a:t>的</a:t>
            </a:r>
            <a:r>
              <a:rPr lang="en-US" altLang="zh-CN" dirty="0" smtClean="0">
                <a:latin typeface="华文楷体" pitchFamily="2" charset="-122"/>
                <a:ea typeface="华文楷体" pitchFamily="2" charset="-122"/>
              </a:rPr>
              <a:t> </a:t>
            </a:r>
            <a:r>
              <a:rPr lang="zh-CN" altLang="en-US" dirty="0" smtClean="0">
                <a:latin typeface="华文楷体" pitchFamily="2" charset="-122"/>
                <a:ea typeface="华文楷体" pitchFamily="2" charset="-122"/>
              </a:rPr>
              <a:t>存储</a:t>
            </a:r>
            <a:r>
              <a:rPr lang="zh-CN" altLang="en-US" dirty="0" smtClean="0">
                <a:latin typeface="华文楷体" pitchFamily="2" charset="-122"/>
                <a:ea typeface="华文楷体" pitchFamily="2" charset="-122"/>
              </a:rPr>
              <a:t>区域网</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en-US" dirty="0" smtClean="0">
                <a:latin typeface="华文楷体" pitchFamily="2" charset="-122"/>
                <a:ea typeface="华文楷体" pitchFamily="2" charset="-122"/>
              </a:rPr>
              <a:t>传统上</a:t>
            </a:r>
            <a:r>
              <a:rPr lang="en-US" altLang="zh-CN" dirty="0" smtClean="0">
                <a:latin typeface="华文楷体" pitchFamily="2" charset="-122"/>
                <a:ea typeface="华文楷体" pitchFamily="2" charset="-122"/>
              </a:rPr>
              <a:t>SAN</a:t>
            </a:r>
            <a:r>
              <a:rPr lang="zh-CN" altLang="en-US" dirty="0" smtClean="0">
                <a:latin typeface="华文楷体" pitchFamily="2" charset="-122"/>
                <a:ea typeface="华文楷体" pitchFamily="2" charset="-122"/>
              </a:rPr>
              <a:t>是数据以</a:t>
            </a:r>
            <a:r>
              <a:rPr lang="zh-CN" altLang="en-US" b="1" dirty="0" smtClean="0">
                <a:solidFill>
                  <a:srgbClr val="FF0000"/>
                </a:solidFill>
                <a:latin typeface="华文楷体" pitchFamily="2" charset="-122"/>
                <a:ea typeface="华文楷体" pitchFamily="2" charset="-122"/>
              </a:rPr>
              <a:t>数据块</a:t>
            </a:r>
            <a:r>
              <a:rPr lang="en-US" altLang="zh-CN" b="1" dirty="0" smtClean="0">
                <a:solidFill>
                  <a:srgbClr val="FF0000"/>
                </a:solidFill>
                <a:latin typeface="华文楷体" pitchFamily="2" charset="-122"/>
                <a:ea typeface="华文楷体" pitchFamily="2" charset="-122"/>
              </a:rPr>
              <a:t>I/O</a:t>
            </a:r>
            <a:r>
              <a:rPr lang="zh-CN" altLang="en-US" dirty="0" smtClean="0">
                <a:latin typeface="华文楷体" pitchFamily="2" charset="-122"/>
                <a:ea typeface="华文楷体" pitchFamily="2" charset="-122"/>
              </a:rPr>
              <a:t>的形式在</a:t>
            </a:r>
            <a:r>
              <a:rPr lang="zh-CN" altLang="en-US" b="1" dirty="0" smtClean="0">
                <a:solidFill>
                  <a:srgbClr val="7030A0"/>
                </a:solidFill>
                <a:latin typeface="华文楷体" pitchFamily="2" charset="-122"/>
                <a:ea typeface="华文楷体" pitchFamily="2" charset="-122"/>
              </a:rPr>
              <a:t>光纤</a:t>
            </a:r>
            <a:r>
              <a:rPr lang="zh-CN" altLang="en-US" dirty="0" smtClean="0">
                <a:latin typeface="华文楷体" pitchFamily="2" charset="-122"/>
                <a:ea typeface="华文楷体" pitchFamily="2" charset="-122"/>
              </a:rPr>
              <a:t>上进行传输；</a:t>
            </a:r>
            <a:endParaRPr lang="en-US" altLang="zh-CN" dirty="0" smtClean="0">
              <a:latin typeface="华文楷体" pitchFamily="2" charset="-122"/>
              <a:ea typeface="华文楷体" pitchFamily="2" charset="-122"/>
            </a:endParaRPr>
          </a:p>
          <a:p>
            <a:r>
              <a:rPr lang="en-US" altLang="zh-CN" dirty="0" smtClean="0">
                <a:latin typeface="华文楷体" pitchFamily="2" charset="-122"/>
                <a:ea typeface="华文楷体" pitchFamily="2" charset="-122"/>
              </a:rPr>
              <a:t>NAS</a:t>
            </a:r>
            <a:r>
              <a:rPr lang="zh-CN" altLang="en-US" dirty="0" smtClean="0">
                <a:latin typeface="华文楷体" pitchFamily="2" charset="-122"/>
                <a:ea typeface="华文楷体" pitchFamily="2" charset="-122"/>
              </a:rPr>
              <a:t>是以</a:t>
            </a:r>
            <a:r>
              <a:rPr lang="zh-CN" altLang="en-US" b="1" dirty="0" smtClean="0">
                <a:solidFill>
                  <a:srgbClr val="FF0000"/>
                </a:solidFill>
                <a:latin typeface="华文楷体" pitchFamily="2" charset="-122"/>
                <a:ea typeface="华文楷体" pitchFamily="2" charset="-122"/>
              </a:rPr>
              <a:t>文件</a:t>
            </a:r>
            <a:r>
              <a:rPr lang="en-US" altLang="zh-CN" b="1" dirty="0" smtClean="0">
                <a:solidFill>
                  <a:srgbClr val="FF0000"/>
                </a:solidFill>
                <a:latin typeface="华文楷体" pitchFamily="2" charset="-122"/>
                <a:ea typeface="华文楷体" pitchFamily="2" charset="-122"/>
              </a:rPr>
              <a:t>I/O</a:t>
            </a:r>
            <a:r>
              <a:rPr lang="zh-CN" altLang="en-US" dirty="0" smtClean="0">
                <a:latin typeface="华文楷体" pitchFamily="2" charset="-122"/>
                <a:ea typeface="华文楷体" pitchFamily="2" charset="-122"/>
              </a:rPr>
              <a:t>形式在</a:t>
            </a:r>
            <a:r>
              <a:rPr lang="en-US" altLang="zh-CN" b="1" dirty="0" smtClean="0">
                <a:solidFill>
                  <a:srgbClr val="7030A0"/>
                </a:solidFill>
                <a:latin typeface="华文楷体" pitchFamily="2" charset="-122"/>
                <a:ea typeface="华文楷体" pitchFamily="2" charset="-122"/>
              </a:rPr>
              <a:t>IP</a:t>
            </a:r>
            <a:r>
              <a:rPr lang="zh-CN" altLang="en-US" b="1" dirty="0" smtClean="0">
                <a:solidFill>
                  <a:srgbClr val="7030A0"/>
                </a:solidFill>
                <a:latin typeface="华文楷体" pitchFamily="2" charset="-122"/>
                <a:ea typeface="华文楷体" pitchFamily="2" charset="-122"/>
              </a:rPr>
              <a:t>网络</a:t>
            </a:r>
            <a:r>
              <a:rPr lang="zh-CN" altLang="en-US" dirty="0" smtClean="0">
                <a:latin typeface="华文楷体" pitchFamily="2" charset="-122"/>
                <a:ea typeface="华文楷体" pitchFamily="2" charset="-122"/>
              </a:rPr>
              <a:t>上进行传输；</a:t>
            </a:r>
            <a:endParaRPr lang="en-US" altLang="zh-CN" dirty="0" smtClean="0">
              <a:latin typeface="华文楷体" pitchFamily="2" charset="-122"/>
              <a:ea typeface="华文楷体" pitchFamily="2" charset="-122"/>
            </a:endParaRPr>
          </a:p>
          <a:p>
            <a:r>
              <a:rPr lang="en-US" altLang="zh-CN" dirty="0" smtClean="0">
                <a:latin typeface="华文楷体" pitchFamily="2" charset="-122"/>
                <a:ea typeface="华文楷体" pitchFamily="2" charset="-122"/>
              </a:rPr>
              <a:t>IP SAN</a:t>
            </a:r>
            <a:r>
              <a:rPr lang="zh-CN" altLang="en-US" dirty="0" smtClean="0">
                <a:latin typeface="华文楷体" pitchFamily="2" charset="-122"/>
                <a:ea typeface="华文楷体" pitchFamily="2" charset="-122"/>
              </a:rPr>
              <a:t>是以</a:t>
            </a:r>
            <a:r>
              <a:rPr lang="zh-CN" altLang="en-US" b="1" dirty="0" smtClean="0">
                <a:solidFill>
                  <a:srgbClr val="FF0000"/>
                </a:solidFill>
                <a:latin typeface="华文楷体" pitchFamily="2" charset="-122"/>
                <a:ea typeface="华文楷体" pitchFamily="2" charset="-122"/>
              </a:rPr>
              <a:t>数据块</a:t>
            </a:r>
            <a:r>
              <a:rPr lang="en-US" altLang="zh-CN" b="1" dirty="0" smtClean="0">
                <a:solidFill>
                  <a:srgbClr val="FF0000"/>
                </a:solidFill>
                <a:latin typeface="华文楷体" pitchFamily="2" charset="-122"/>
                <a:ea typeface="华文楷体" pitchFamily="2" charset="-122"/>
              </a:rPr>
              <a:t>I/O</a:t>
            </a:r>
            <a:r>
              <a:rPr lang="zh-CN" altLang="en-US" dirty="0" smtClean="0">
                <a:latin typeface="华文楷体" pitchFamily="2" charset="-122"/>
                <a:ea typeface="华文楷体" pitchFamily="2" charset="-122"/>
              </a:rPr>
              <a:t>在</a:t>
            </a:r>
            <a:r>
              <a:rPr lang="en-US" altLang="zh-CN" b="1" dirty="0" smtClean="0">
                <a:solidFill>
                  <a:srgbClr val="7030A0"/>
                </a:solidFill>
                <a:latin typeface="华文楷体" pitchFamily="2" charset="-122"/>
                <a:ea typeface="华文楷体" pitchFamily="2" charset="-122"/>
              </a:rPr>
              <a:t>IP</a:t>
            </a:r>
            <a:r>
              <a:rPr lang="zh-CN" altLang="en-US" b="1" dirty="0" smtClean="0">
                <a:solidFill>
                  <a:srgbClr val="7030A0"/>
                </a:solidFill>
                <a:latin typeface="华文楷体" pitchFamily="2" charset="-122"/>
                <a:ea typeface="华文楷体" pitchFamily="2" charset="-122"/>
              </a:rPr>
              <a:t>网络</a:t>
            </a:r>
            <a:r>
              <a:rPr lang="zh-CN" altLang="en-US" dirty="0" smtClean="0">
                <a:latin typeface="华文楷体" pitchFamily="2" charset="-122"/>
                <a:ea typeface="华文楷体" pitchFamily="2" charset="-122"/>
              </a:rPr>
              <a:t>上进行传输。</a:t>
            </a:r>
            <a:endParaRPr lang="en-US" altLang="zh-CN" dirty="0" smtClean="0">
              <a:latin typeface="华文楷体" pitchFamily="2" charset="-122"/>
              <a:ea typeface="华文楷体" pitchFamily="2" charset="-122"/>
            </a:endParaRPr>
          </a:p>
          <a:p>
            <a:endParaRPr lang="en-US" altLang="zh-CN" dirty="0" smtClean="0">
              <a:latin typeface="华文楷体" pitchFamily="2" charset="-122"/>
              <a:ea typeface="华文楷体" pitchFamily="2" charset="-122"/>
            </a:endParaRPr>
          </a:p>
          <a:p>
            <a:r>
              <a:rPr lang="en-US" altLang="zh-CN" dirty="0" smtClean="0">
                <a:latin typeface="华文楷体" pitchFamily="2" charset="-122"/>
                <a:ea typeface="华文楷体" pitchFamily="2" charset="-122"/>
              </a:rPr>
              <a:t>iSCSI </a:t>
            </a:r>
            <a:r>
              <a:rPr lang="zh-CN" altLang="en-US" dirty="0" smtClean="0">
                <a:latin typeface="华文楷体" pitchFamily="2" charset="-122"/>
                <a:ea typeface="华文楷体" pitchFamily="2" charset="-122"/>
              </a:rPr>
              <a:t>和</a:t>
            </a:r>
            <a:r>
              <a:rPr lang="en-US" altLang="zh-CN" dirty="0" smtClean="0">
                <a:latin typeface="华文楷体" pitchFamily="2" charset="-122"/>
                <a:ea typeface="华文楷体" pitchFamily="2" charset="-122"/>
              </a:rPr>
              <a:t>FCIP</a:t>
            </a:r>
            <a:r>
              <a:rPr lang="zh-CN" altLang="en-US" dirty="0" smtClean="0">
                <a:latin typeface="华文楷体" pitchFamily="2" charset="-122"/>
                <a:ea typeface="华文楷体" pitchFamily="2" charset="-122"/>
              </a:rPr>
              <a:t>是现行两种主要的基于</a:t>
            </a:r>
            <a:r>
              <a:rPr lang="en-US" altLang="zh-CN" dirty="0" smtClean="0">
                <a:latin typeface="华文楷体" pitchFamily="2" charset="-122"/>
                <a:ea typeface="华文楷体" pitchFamily="2" charset="-122"/>
              </a:rPr>
              <a:t>IP</a:t>
            </a:r>
            <a:r>
              <a:rPr lang="zh-CN" altLang="en-US" dirty="0" smtClean="0">
                <a:latin typeface="华文楷体" pitchFamily="2" charset="-122"/>
                <a:ea typeface="华文楷体" pitchFamily="2" charset="-122"/>
              </a:rPr>
              <a:t>网络的传输</a:t>
            </a:r>
            <a:r>
              <a:rPr lang="zh-CN" altLang="en-US" dirty="0" smtClean="0">
                <a:latin typeface="华文楷体" pitchFamily="2" charset="-122"/>
                <a:ea typeface="华文楷体" pitchFamily="2" charset="-122"/>
              </a:rPr>
              <a:t>协议</a:t>
            </a:r>
            <a:endParaRPr lang="zh-CN" altLang="en-US"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S5500</a:t>
            </a:r>
            <a:endParaRPr lang="zh-CN" altLang="en-US" dirty="0"/>
          </a:p>
        </p:txBody>
      </p:sp>
      <p:sp>
        <p:nvSpPr>
          <p:cNvPr id="3" name="内容占位符 2"/>
          <p:cNvSpPr>
            <a:spLocks noGrp="1"/>
          </p:cNvSpPr>
          <p:nvPr>
            <p:ph idx="1"/>
          </p:nvPr>
        </p:nvSpPr>
        <p:spPr/>
        <p:txBody>
          <a:bodyPr/>
          <a:lstStyle/>
          <a:p>
            <a:endParaRPr lang="zh-CN" altLang="en-US"/>
          </a:p>
        </p:txBody>
      </p:sp>
      <p:pic>
        <p:nvPicPr>
          <p:cNvPr id="11266" name="Picture 2" descr="D:\CIC\100_6404.jpg"/>
          <p:cNvPicPr>
            <a:picLocks noChangeAspect="1" noChangeArrowheads="1"/>
          </p:cNvPicPr>
          <p:nvPr/>
        </p:nvPicPr>
        <p:blipFill>
          <a:blip r:embed="rId2" cstate="print"/>
          <a:srcRect/>
          <a:stretch>
            <a:fillRect/>
          </a:stretch>
        </p:blipFill>
        <p:spPr bwMode="auto">
          <a:xfrm>
            <a:off x="3786182" y="1571612"/>
            <a:ext cx="4643470" cy="6190174"/>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国家天文台数据中心存储系统</a:t>
            </a:r>
            <a:endParaRPr lang="zh-CN" altLang="en-US" dirty="0"/>
          </a:p>
        </p:txBody>
      </p:sp>
      <p:sp>
        <p:nvSpPr>
          <p:cNvPr id="3" name="内容占位符 2"/>
          <p:cNvSpPr>
            <a:spLocks noGrp="1"/>
          </p:cNvSpPr>
          <p:nvPr>
            <p:ph idx="1"/>
          </p:nvPr>
        </p:nvSpPr>
        <p:spPr/>
        <p:txBody>
          <a:bodyPr/>
          <a:lstStyle/>
          <a:p>
            <a:endParaRPr lang="zh-CN" altLang="en-US"/>
          </a:p>
        </p:txBody>
      </p:sp>
      <p:pic>
        <p:nvPicPr>
          <p:cNvPr id="12290" name="Picture 2" descr="D:\CIC\图表5.png"/>
          <p:cNvPicPr>
            <a:picLocks noChangeAspect="1" noChangeArrowheads="1"/>
          </p:cNvPicPr>
          <p:nvPr/>
        </p:nvPicPr>
        <p:blipFill>
          <a:blip r:embed="rId2" cstate="print"/>
          <a:srcRect/>
          <a:stretch>
            <a:fillRect/>
          </a:stretch>
        </p:blipFill>
        <p:spPr bwMode="auto">
          <a:xfrm>
            <a:off x="1714480" y="2428868"/>
            <a:ext cx="5734051" cy="3571875"/>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a:t>
            </a:r>
            <a:r>
              <a:rPr lang="zh-CN" altLang="en-US" dirty="0" smtClean="0"/>
              <a:t>配置（</a:t>
            </a:r>
            <a:r>
              <a:rPr lang="en-US" altLang="zh-CN" dirty="0" smtClean="0"/>
              <a:t>REHEL 5.4</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sz="1800" dirty="0" smtClean="0"/>
              <a:t>主机安装</a:t>
            </a:r>
            <a:r>
              <a:rPr lang="en-US" altLang="zh-CN" sz="1800" dirty="0" err="1" smtClean="0"/>
              <a:t>iscsi</a:t>
            </a:r>
            <a:r>
              <a:rPr lang="en-US" altLang="zh-CN" sz="1800" dirty="0" smtClean="0"/>
              <a:t>-initiator-</a:t>
            </a:r>
            <a:r>
              <a:rPr lang="en-US" altLang="zh-CN" sz="1800" dirty="0" err="1" smtClean="0"/>
              <a:t>utils</a:t>
            </a:r>
            <a:r>
              <a:rPr lang="zh-CN" altLang="en-US" sz="1800" dirty="0" smtClean="0"/>
              <a:t>软件</a:t>
            </a:r>
            <a:endParaRPr lang="en-US" altLang="zh-CN" sz="1800" dirty="0" smtClean="0"/>
          </a:p>
          <a:p>
            <a:r>
              <a:rPr lang="zh-CN" altLang="en-US" sz="1800" dirty="0" smtClean="0"/>
              <a:t>打开</a:t>
            </a:r>
            <a:r>
              <a:rPr lang="en-US" altLang="zh-CN" sz="1800" dirty="0" err="1" smtClean="0"/>
              <a:t>iscsi</a:t>
            </a:r>
            <a:r>
              <a:rPr lang="zh-CN" altLang="en-US" sz="1800" dirty="0" smtClean="0"/>
              <a:t>服务</a:t>
            </a:r>
            <a:endParaRPr lang="en-US" altLang="zh-CN" sz="1800" dirty="0" smtClean="0"/>
          </a:p>
          <a:p>
            <a:pPr lvl="1"/>
            <a:r>
              <a:rPr lang="en-US" altLang="zh-CN" sz="1400" dirty="0" err="1" smtClean="0"/>
              <a:t>chkconfig</a:t>
            </a:r>
            <a:r>
              <a:rPr lang="en-US" altLang="zh-CN" sz="1400" dirty="0" smtClean="0"/>
              <a:t> </a:t>
            </a:r>
            <a:r>
              <a:rPr lang="en-US" altLang="zh-CN" sz="1400" dirty="0" err="1" smtClean="0"/>
              <a:t>iscsi</a:t>
            </a:r>
            <a:r>
              <a:rPr lang="en-US" altLang="zh-CN" sz="1400" dirty="0" smtClean="0"/>
              <a:t> on</a:t>
            </a:r>
          </a:p>
          <a:p>
            <a:r>
              <a:rPr lang="zh-CN" altLang="en-US" sz="1800" dirty="0" smtClean="0"/>
              <a:t>主机端发现</a:t>
            </a:r>
            <a:r>
              <a:rPr lang="en-US" altLang="zh-CN" sz="1800" dirty="0" smtClean="0"/>
              <a:t>iSCSI target</a:t>
            </a:r>
          </a:p>
          <a:p>
            <a:pPr lvl="1"/>
            <a:r>
              <a:rPr lang="en-US" altLang="zh-CN" sz="1400" dirty="0" err="1" smtClean="0"/>
              <a:t>i</a:t>
            </a:r>
            <a:r>
              <a:rPr lang="en-US" altLang="zh-CN" sz="1400" dirty="0" err="1" smtClean="0"/>
              <a:t>scsiadm</a:t>
            </a:r>
            <a:r>
              <a:rPr lang="en-US" altLang="zh-CN" sz="1400" dirty="0" smtClean="0"/>
              <a:t> –m discovery –t St –p 192.168.10.101</a:t>
            </a:r>
          </a:p>
          <a:p>
            <a:pPr lvl="1"/>
            <a:r>
              <a:rPr lang="zh-CN" altLang="en-US" sz="1400" dirty="0" smtClean="0"/>
              <a:t>显示</a:t>
            </a:r>
            <a:r>
              <a:rPr lang="en-US" altLang="zh-CN" sz="1400" dirty="0" smtClean="0"/>
              <a:t>target name</a:t>
            </a:r>
            <a:r>
              <a:rPr lang="zh-CN" altLang="en-US" sz="1400" dirty="0" smtClean="0"/>
              <a:t>信息</a:t>
            </a:r>
            <a:endParaRPr lang="en-US" altLang="zh-CN" sz="1400" dirty="0" smtClean="0"/>
          </a:p>
          <a:p>
            <a:r>
              <a:rPr lang="zh-CN" altLang="en-US" sz="1800" dirty="0" smtClean="0"/>
              <a:t>存储端给主机添加端口</a:t>
            </a:r>
            <a:endParaRPr lang="en-US" altLang="zh-CN" sz="1800" dirty="0" smtClean="0"/>
          </a:p>
          <a:p>
            <a:r>
              <a:rPr lang="zh-CN" altLang="en-US" sz="1800" dirty="0" smtClean="0"/>
              <a:t>主机端添加</a:t>
            </a:r>
            <a:r>
              <a:rPr lang="en-US" altLang="zh-CN" sz="1800" dirty="0" smtClean="0"/>
              <a:t>iSCSI node</a:t>
            </a:r>
          </a:p>
          <a:p>
            <a:pPr lvl="1"/>
            <a:r>
              <a:rPr lang="en-US" altLang="zh-CN" sz="1400" dirty="0" err="1" smtClean="0">
                <a:latin typeface="Lucida Console" pitchFamily="49" charset="0"/>
              </a:rPr>
              <a:t>iscsiadm</a:t>
            </a:r>
            <a:r>
              <a:rPr lang="en-US" altLang="zh-CN" sz="1400" dirty="0" smtClean="0">
                <a:latin typeface="Lucida Console" pitchFamily="49" charset="0"/>
              </a:rPr>
              <a:t> </a:t>
            </a:r>
            <a:r>
              <a:rPr lang="en-US" altLang="zh-CN" sz="1400" dirty="0" smtClean="0">
                <a:latin typeface="Lucida Console" pitchFamily="49" charset="0"/>
              </a:rPr>
              <a:t>–m node –</a:t>
            </a:r>
            <a:r>
              <a:rPr lang="en-US" altLang="zh-CN" sz="1400" dirty="0" err="1" smtClean="0">
                <a:latin typeface="Lucida Console" pitchFamily="49" charset="0"/>
              </a:rPr>
              <a:t>targetname</a:t>
            </a:r>
            <a:r>
              <a:rPr lang="en-US" altLang="zh-CN" sz="1400" dirty="0" smtClean="0">
                <a:latin typeface="Lucida Console" pitchFamily="49" charset="0"/>
              </a:rPr>
              <a:t> </a:t>
            </a:r>
            <a:r>
              <a:rPr lang="en-US" altLang="zh-CN" sz="1400" dirty="0" err="1" smtClean="0">
                <a:latin typeface="Lucida Console" pitchFamily="49" charset="0"/>
              </a:rPr>
              <a:t>iqn</a:t>
            </a:r>
            <a:r>
              <a:rPr lang="en-US" altLang="zh-CN" sz="1400" dirty="0" smtClean="0">
                <a:latin typeface="Lucida Console" pitchFamily="49" charset="0"/>
              </a:rPr>
              <a:t>*** -p 192.168.10.101 –</a:t>
            </a:r>
            <a:r>
              <a:rPr lang="en-US" altLang="zh-CN" sz="1400" dirty="0" smtClean="0">
                <a:latin typeface="Lucida Console" pitchFamily="49" charset="0"/>
              </a:rPr>
              <a:t>l</a:t>
            </a:r>
            <a:endParaRPr lang="en-US" altLang="zh-CN" sz="1400" dirty="0" smtClean="0"/>
          </a:p>
          <a:p>
            <a:pPr marL="342900" lvl="1" indent="-342900">
              <a:buFont typeface="Wingdings" pitchFamily="2" charset="2"/>
              <a:buChar char="v"/>
            </a:pPr>
            <a:r>
              <a:rPr lang="en-US" altLang="zh-CN" sz="1800" dirty="0" err="1" smtClean="0"/>
              <a:t>ls</a:t>
            </a:r>
            <a:r>
              <a:rPr lang="en-US" altLang="zh-CN" sz="1800" dirty="0" smtClean="0"/>
              <a:t> /dev/</a:t>
            </a:r>
            <a:r>
              <a:rPr lang="en-US" altLang="zh-CN" sz="1800" dirty="0" err="1" smtClean="0"/>
              <a:t>sd</a:t>
            </a:r>
            <a:r>
              <a:rPr lang="en-US" altLang="zh-CN" sz="1800" dirty="0" smtClean="0"/>
              <a:t>*</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FCIP</a:t>
            </a:r>
            <a:endParaRPr lang="zh-CN" altLang="en-US" dirty="0"/>
          </a:p>
        </p:txBody>
      </p:sp>
      <p:sp>
        <p:nvSpPr>
          <p:cNvPr id="3" name="内容占位符 2"/>
          <p:cNvSpPr>
            <a:spLocks noGrp="1"/>
          </p:cNvSpPr>
          <p:nvPr>
            <p:ph idx="1"/>
          </p:nvPr>
        </p:nvSpPr>
        <p:spPr/>
        <p:txBody>
          <a:bodyPr/>
          <a:lstStyle/>
          <a:p>
            <a:r>
              <a:rPr lang="en-US" altLang="zh-CN" dirty="0" smtClean="0"/>
              <a:t>FCIP</a:t>
            </a:r>
            <a:r>
              <a:rPr lang="zh-CN" altLang="en-US" dirty="0" smtClean="0"/>
              <a:t>是通过可靠的高速连接实现地理分散的</a:t>
            </a:r>
            <a:r>
              <a:rPr lang="en-US" altLang="zh-CN" dirty="0" smtClean="0"/>
              <a:t>SAN</a:t>
            </a:r>
            <a:r>
              <a:rPr lang="zh-CN" altLang="en-US" dirty="0" smtClean="0"/>
              <a:t>的互联，这种方法需要在整个企业网内使用现有的</a:t>
            </a:r>
            <a:r>
              <a:rPr lang="en-US" altLang="zh-CN" dirty="0" smtClean="0"/>
              <a:t>IP</a:t>
            </a:r>
            <a:r>
              <a:rPr lang="zh-CN" altLang="en-US" dirty="0" smtClean="0"/>
              <a:t>基础设施进行</a:t>
            </a:r>
            <a:r>
              <a:rPr lang="en-US" altLang="zh-CN" dirty="0" smtClean="0"/>
              <a:t>FC</a:t>
            </a:r>
            <a:r>
              <a:rPr lang="zh-CN" altLang="en-US" dirty="0" smtClean="0"/>
              <a:t>块数据的传送。</a:t>
            </a:r>
            <a:endParaRPr lang="en-US" altLang="zh-CN" dirty="0" smtClean="0"/>
          </a:p>
          <a:p>
            <a:r>
              <a:rPr lang="zh-CN" altLang="en-US" dirty="0" smtClean="0"/>
              <a:t>它结合了</a:t>
            </a:r>
            <a:r>
              <a:rPr lang="en-US" altLang="zh-CN" dirty="0" smtClean="0"/>
              <a:t>FC</a:t>
            </a:r>
            <a:r>
              <a:rPr lang="zh-CN" altLang="en-US" dirty="0" smtClean="0"/>
              <a:t>块数据存储以及成熟并且广泛部署的</a:t>
            </a:r>
            <a:r>
              <a:rPr lang="en-US" altLang="zh-CN" dirty="0" smtClean="0"/>
              <a:t>IP</a:t>
            </a:r>
            <a:r>
              <a:rPr lang="zh-CN" altLang="en-US" dirty="0" smtClean="0"/>
              <a:t>基础设施二者的优势。</a:t>
            </a:r>
            <a:endParaRPr lang="en-US" altLang="zh-CN" dirty="0" smtClean="0"/>
          </a:p>
          <a:p>
            <a:r>
              <a:rPr lang="en-US" altLang="zh-CN" dirty="0" smtClean="0"/>
              <a:t>FCIP</a:t>
            </a:r>
            <a:r>
              <a:rPr lang="zh-CN" altLang="en-US" dirty="0" smtClean="0"/>
              <a:t>是一种隧道协议，使分散的</a:t>
            </a:r>
            <a:r>
              <a:rPr lang="en-US" altLang="zh-CN" dirty="0" smtClean="0"/>
              <a:t>FC SAN</a:t>
            </a:r>
            <a:r>
              <a:rPr lang="zh-CN" altLang="en-US" dirty="0" smtClean="0"/>
              <a:t>孤岛通过</a:t>
            </a:r>
            <a:r>
              <a:rPr lang="en-US" altLang="zh-CN" dirty="0" smtClean="0"/>
              <a:t>IP</a:t>
            </a:r>
            <a:r>
              <a:rPr lang="zh-CN" altLang="en-US" dirty="0" smtClean="0"/>
              <a:t>互联起来。</a:t>
            </a:r>
            <a:endParaRPr lang="zh-CN" alt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FCIP</a:t>
            </a:r>
            <a:r>
              <a:rPr lang="zh-CN" altLang="en-US" dirty="0" smtClean="0"/>
              <a:t>封装</a:t>
            </a:r>
            <a:endParaRPr lang="zh-CN" altLang="en-US" dirty="0"/>
          </a:p>
        </p:txBody>
      </p:sp>
      <p:sp>
        <p:nvSpPr>
          <p:cNvPr id="3" name="内容占位符 2"/>
          <p:cNvSpPr>
            <a:spLocks noGrp="1"/>
          </p:cNvSpPr>
          <p:nvPr>
            <p:ph idx="1"/>
          </p:nvPr>
        </p:nvSpPr>
        <p:spPr/>
        <p:txBody>
          <a:bodyPr/>
          <a:lstStyle/>
          <a:p>
            <a:r>
              <a:rPr lang="en-US" altLang="zh-CN" dirty="0" smtClean="0"/>
              <a:t>FCIP</a:t>
            </a:r>
            <a:r>
              <a:rPr lang="zh-CN" altLang="en-US" dirty="0" smtClean="0"/>
              <a:t>使用</a:t>
            </a:r>
            <a:r>
              <a:rPr lang="en-US" altLang="zh-CN" dirty="0" smtClean="0"/>
              <a:t>TCP/IP</a:t>
            </a:r>
            <a:r>
              <a:rPr lang="zh-CN" altLang="en-US" dirty="0" smtClean="0"/>
              <a:t>作为其底层协议</a:t>
            </a:r>
            <a:endParaRPr lang="zh-CN" altLang="en-US" dirty="0"/>
          </a:p>
        </p:txBody>
      </p:sp>
      <p:pic>
        <p:nvPicPr>
          <p:cNvPr id="9218" name="Picture 2" descr="D:\CIC\114.png"/>
          <p:cNvPicPr>
            <a:picLocks noChangeAspect="1" noChangeArrowheads="1"/>
          </p:cNvPicPr>
          <p:nvPr/>
        </p:nvPicPr>
        <p:blipFill>
          <a:blip r:embed="rId2" cstate="print"/>
          <a:srcRect/>
          <a:stretch>
            <a:fillRect/>
          </a:stretch>
        </p:blipFill>
        <p:spPr bwMode="auto">
          <a:xfrm>
            <a:off x="642910" y="2143116"/>
            <a:ext cx="7753337" cy="3119506"/>
          </a:xfrm>
          <a:prstGeom prst="rect">
            <a:avLst/>
          </a:prstGeom>
          <a:noFill/>
        </p:spPr>
      </p:pic>
      <p:sp>
        <p:nvSpPr>
          <p:cNvPr id="5" name="TextBox 4"/>
          <p:cNvSpPr txBox="1"/>
          <p:nvPr/>
        </p:nvSpPr>
        <p:spPr>
          <a:xfrm>
            <a:off x="500034" y="5657671"/>
            <a:ext cx="8215370" cy="646331"/>
          </a:xfrm>
          <a:prstGeom prst="rect">
            <a:avLst/>
          </a:prstGeom>
          <a:noFill/>
        </p:spPr>
        <p:txBody>
          <a:bodyPr wrap="square" rtlCol="0">
            <a:spAutoFit/>
          </a:bodyPr>
          <a:lstStyle/>
          <a:p>
            <a:pPr algn="just"/>
            <a:r>
              <a:rPr lang="zh-CN" altLang="en-US" sz="1800" dirty="0" smtClean="0">
                <a:latin typeface="华文楷体" pitchFamily="2" charset="-122"/>
                <a:ea typeface="华文楷体" pitchFamily="2" charset="-122"/>
              </a:rPr>
              <a:t>当</a:t>
            </a:r>
            <a:r>
              <a:rPr lang="en-US" altLang="zh-CN" sz="1800" dirty="0" smtClean="0">
                <a:latin typeface="华文楷体" pitchFamily="2" charset="-122"/>
                <a:ea typeface="华文楷体" pitchFamily="2" charset="-122"/>
              </a:rPr>
              <a:t>SAN</a:t>
            </a:r>
            <a:r>
              <a:rPr lang="zh-CN" altLang="en-US" sz="1800" dirty="0" smtClean="0">
                <a:latin typeface="华文楷体" pitchFamily="2" charset="-122"/>
                <a:ea typeface="华文楷体" pitchFamily="2" charset="-122"/>
              </a:rPr>
              <a:t>的数据合并、复制、备份时，</a:t>
            </a:r>
            <a:r>
              <a:rPr lang="en-US" altLang="zh-CN" sz="1800" dirty="0" smtClean="0">
                <a:latin typeface="华文楷体" pitchFamily="2" charset="-122"/>
                <a:ea typeface="华文楷体" pitchFamily="2" charset="-122"/>
              </a:rPr>
              <a:t>FCIP</a:t>
            </a:r>
            <a:r>
              <a:rPr lang="zh-CN" altLang="en-US" sz="1800" dirty="0" smtClean="0">
                <a:latin typeface="华文楷体" pitchFamily="2" charset="-122"/>
                <a:ea typeface="华文楷体" pitchFamily="2" charset="-122"/>
              </a:rPr>
              <a:t>可能需要较高的网络带宽，</a:t>
            </a:r>
            <a:r>
              <a:rPr lang="en-US" altLang="zh-CN" sz="1800" dirty="0" smtClean="0">
                <a:latin typeface="华文楷体" pitchFamily="2" charset="-122"/>
                <a:ea typeface="华文楷体" pitchFamily="2" charset="-122"/>
              </a:rPr>
              <a:t>FCIP</a:t>
            </a:r>
            <a:r>
              <a:rPr lang="zh-CN" altLang="en-US" sz="1800" dirty="0" smtClean="0">
                <a:latin typeface="华文楷体" pitchFamily="2" charset="-122"/>
                <a:ea typeface="华文楷体" pitchFamily="2" charset="-122"/>
              </a:rPr>
              <a:t>自己不进行限速或流控，这些都是由光纤网络中的</a:t>
            </a:r>
            <a:r>
              <a:rPr lang="en-US" altLang="zh-CN" sz="1800" dirty="0" smtClean="0">
                <a:latin typeface="华文楷体" pitchFamily="2" charset="-122"/>
                <a:ea typeface="华文楷体" pitchFamily="2" charset="-122"/>
              </a:rPr>
              <a:t>FC</a:t>
            </a:r>
            <a:r>
              <a:rPr lang="zh-CN" altLang="en-US" sz="1800" dirty="0" smtClean="0">
                <a:latin typeface="华文楷体" pitchFamily="2" charset="-122"/>
                <a:ea typeface="华文楷体" pitchFamily="2" charset="-122"/>
              </a:rPr>
              <a:t>交换机和其他设备来完成的。</a:t>
            </a:r>
            <a:endParaRPr lang="zh-CN" altLang="en-US" sz="18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FCIP</a:t>
            </a:r>
            <a:r>
              <a:rPr lang="zh-CN" altLang="en-US" dirty="0" smtClean="0"/>
              <a:t>拓扑</a:t>
            </a:r>
            <a:endParaRPr lang="zh-CN" altLang="en-US" dirty="0"/>
          </a:p>
        </p:txBody>
      </p:sp>
      <p:sp>
        <p:nvSpPr>
          <p:cNvPr id="3" name="内容占位符 2"/>
          <p:cNvSpPr>
            <a:spLocks noGrp="1"/>
          </p:cNvSpPr>
          <p:nvPr>
            <p:ph idx="1"/>
          </p:nvPr>
        </p:nvSpPr>
        <p:spPr/>
        <p:txBody>
          <a:bodyPr/>
          <a:lstStyle/>
          <a:p>
            <a:endParaRPr lang="zh-CN" altLang="en-US"/>
          </a:p>
        </p:txBody>
      </p:sp>
      <p:pic>
        <p:nvPicPr>
          <p:cNvPr id="13314" name="Picture 2" descr="D:\CIC\115.png"/>
          <p:cNvPicPr>
            <a:picLocks noChangeAspect="1" noChangeArrowheads="1"/>
          </p:cNvPicPr>
          <p:nvPr/>
        </p:nvPicPr>
        <p:blipFill>
          <a:blip r:embed="rId2" cstate="print"/>
          <a:srcRect/>
          <a:stretch>
            <a:fillRect/>
          </a:stretch>
        </p:blipFill>
        <p:spPr bwMode="auto">
          <a:xfrm>
            <a:off x="1857356" y="1357298"/>
            <a:ext cx="5234870" cy="5500702"/>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p:txBody>
          <a:bodyPr/>
          <a:lstStyle/>
          <a:p>
            <a:r>
              <a:rPr lang="en-US" altLang="zh-CN" sz="2400" dirty="0" smtClean="0">
                <a:latin typeface="华文楷体" pitchFamily="2" charset="-122"/>
                <a:ea typeface="华文楷体" pitchFamily="2" charset="-122"/>
              </a:rPr>
              <a:t>iSCSI</a:t>
            </a:r>
            <a:r>
              <a:rPr lang="zh-CN" altLang="en-US" sz="2400" dirty="0" smtClean="0">
                <a:latin typeface="华文楷体" pitchFamily="2" charset="-122"/>
                <a:ea typeface="华文楷体" pitchFamily="2" charset="-122"/>
              </a:rPr>
              <a:t>使</a:t>
            </a:r>
            <a:r>
              <a:rPr lang="en-US" altLang="zh-CN" sz="2400" dirty="0" smtClean="0">
                <a:latin typeface="华文楷体" pitchFamily="2" charset="-122"/>
                <a:ea typeface="华文楷体" pitchFamily="2" charset="-122"/>
              </a:rPr>
              <a:t>IT</a:t>
            </a:r>
            <a:r>
              <a:rPr lang="zh-CN" altLang="en-US" sz="2400" dirty="0" smtClean="0">
                <a:latin typeface="华文楷体" pitchFamily="2" charset="-122"/>
                <a:ea typeface="华文楷体" pitchFamily="2" charset="-122"/>
              </a:rPr>
              <a:t>组织在合理的花费下获得网络催出构架带来的便利。通过混合</a:t>
            </a:r>
            <a:r>
              <a:rPr lang="en-US" altLang="zh-CN" sz="2400" dirty="0" smtClean="0">
                <a:latin typeface="华文楷体" pitchFamily="2" charset="-122"/>
                <a:ea typeface="华文楷体" pitchFamily="2" charset="-122"/>
              </a:rPr>
              <a:t>IP SAN</a:t>
            </a:r>
            <a:r>
              <a:rPr lang="zh-CN" altLang="en-US" sz="2400" dirty="0" smtClean="0">
                <a:latin typeface="华文楷体" pitchFamily="2" charset="-122"/>
                <a:ea typeface="华文楷体" pitchFamily="2" charset="-122"/>
              </a:rPr>
              <a:t>技术，存储网络限制可以分散在不同的地区，从而提高企业的存储利用率。</a:t>
            </a:r>
            <a:r>
              <a:rPr lang="en-US" altLang="zh-CN" sz="2400" dirty="0" smtClean="0">
                <a:latin typeface="华文楷体" pitchFamily="2" charset="-122"/>
                <a:ea typeface="华文楷体" pitchFamily="2" charset="-122"/>
              </a:rPr>
              <a:t>FCIP</a:t>
            </a:r>
            <a:r>
              <a:rPr lang="zh-CN" altLang="en-US" sz="2400" dirty="0" smtClean="0">
                <a:latin typeface="华文楷体" pitchFamily="2" charset="-122"/>
                <a:ea typeface="华文楷体" pitchFamily="2" charset="-122"/>
              </a:rPr>
              <a:t>已成为企业中一种可实现业务连续性的解决方案。</a:t>
            </a:r>
            <a:endParaRPr lang="en-US" altLang="zh-CN" sz="2400" dirty="0" smtClean="0">
              <a:latin typeface="华文楷体" pitchFamily="2" charset="-122"/>
              <a:ea typeface="华文楷体" pitchFamily="2" charset="-122"/>
            </a:endParaRPr>
          </a:p>
          <a:p>
            <a:r>
              <a:rPr lang="zh-CN" altLang="en-US" sz="2400" dirty="0" smtClean="0">
                <a:latin typeface="华文楷体" pitchFamily="2" charset="-122"/>
                <a:ea typeface="华文楷体" pitchFamily="2" charset="-122"/>
              </a:rPr>
              <a:t>由于</a:t>
            </a:r>
            <a:r>
              <a:rPr lang="en-US" altLang="zh-CN" sz="2400" dirty="0" smtClean="0">
                <a:latin typeface="华文楷体" pitchFamily="2" charset="-122"/>
                <a:ea typeface="华文楷体" pitchFamily="2" charset="-122"/>
              </a:rPr>
              <a:t>IP SAN</a:t>
            </a:r>
            <a:r>
              <a:rPr lang="zh-CN" altLang="en-US" sz="2400" dirty="0" smtClean="0">
                <a:latin typeface="华文楷体" pitchFamily="2" charset="-122"/>
                <a:ea typeface="华文楷体" pitchFamily="2" charset="-122"/>
              </a:rPr>
              <a:t>是基于标准以太网协议的，管理员对其概念、安全机制和管理工具都很熟悉，这使得</a:t>
            </a:r>
            <a:r>
              <a:rPr lang="en-US" altLang="zh-CN" sz="2400" dirty="0" smtClean="0">
                <a:latin typeface="华文楷体" pitchFamily="2" charset="-122"/>
                <a:ea typeface="华文楷体" pitchFamily="2" charset="-122"/>
              </a:rPr>
              <a:t>IP SAN</a:t>
            </a:r>
            <a:r>
              <a:rPr lang="zh-CN" altLang="en-US" sz="2400" dirty="0" smtClean="0">
                <a:latin typeface="华文楷体" pitchFamily="2" charset="-122"/>
                <a:ea typeface="华文楷体" pitchFamily="2" charset="-122"/>
              </a:rPr>
              <a:t>可以快速被采纳。某些对块</a:t>
            </a:r>
            <a:r>
              <a:rPr lang="en-US" altLang="zh-CN" sz="2400" dirty="0" smtClean="0">
                <a:latin typeface="华文楷体" pitchFamily="2" charset="-122"/>
                <a:ea typeface="华文楷体" pitchFamily="2" charset="-122"/>
              </a:rPr>
              <a:t>I/O</a:t>
            </a:r>
            <a:r>
              <a:rPr lang="zh-CN" altLang="en-US" sz="2400" dirty="0" smtClean="0">
                <a:latin typeface="华文楷体" pitchFamily="2" charset="-122"/>
                <a:ea typeface="华文楷体" pitchFamily="2" charset="-122"/>
              </a:rPr>
              <a:t>由需求的应用不能用</a:t>
            </a:r>
            <a:r>
              <a:rPr lang="en-US" altLang="zh-CN" sz="2400" dirty="0" smtClean="0">
                <a:latin typeface="华文楷体" pitchFamily="2" charset="-122"/>
                <a:ea typeface="华文楷体" pitchFamily="2" charset="-122"/>
              </a:rPr>
              <a:t>NAS</a:t>
            </a:r>
            <a:r>
              <a:rPr lang="zh-CN" altLang="en-US" sz="2400" dirty="0" smtClean="0">
                <a:latin typeface="华文楷体" pitchFamily="2" charset="-122"/>
                <a:ea typeface="华文楷体" pitchFamily="2" charset="-122"/>
              </a:rPr>
              <a:t>来实现，却可以通过</a:t>
            </a:r>
            <a:r>
              <a:rPr lang="en-US" altLang="zh-CN" sz="2400" dirty="0" smtClean="0">
                <a:latin typeface="华文楷体" pitchFamily="2" charset="-122"/>
                <a:ea typeface="华文楷体" pitchFamily="2" charset="-122"/>
              </a:rPr>
              <a:t>iSCSI</a:t>
            </a:r>
            <a:r>
              <a:rPr lang="zh-CN" altLang="en-US" sz="2400" dirty="0" smtClean="0">
                <a:latin typeface="华文楷体" pitchFamily="2" charset="-122"/>
                <a:ea typeface="华文楷体" pitchFamily="2" charset="-122"/>
              </a:rPr>
              <a:t>来实现。</a:t>
            </a:r>
            <a:endParaRPr lang="zh-CN" altLang="en-US" sz="24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TextBox 3"/>
          <p:cNvSpPr txBox="1"/>
          <p:nvPr/>
        </p:nvSpPr>
        <p:spPr>
          <a:xfrm>
            <a:off x="3286116" y="3429000"/>
            <a:ext cx="2084225" cy="1015663"/>
          </a:xfrm>
          <a:prstGeom prst="rect">
            <a:avLst/>
          </a:prstGeom>
          <a:noFill/>
        </p:spPr>
        <p:txBody>
          <a:bodyPr wrap="none" rtlCol="0">
            <a:spAutoFit/>
          </a:bodyPr>
          <a:lstStyle/>
          <a:p>
            <a:r>
              <a:rPr lang="zh-CN" altLang="en-US" sz="6000" dirty="0" smtClean="0">
                <a:latin typeface="华文楷体" pitchFamily="2" charset="-122"/>
                <a:ea typeface="华文楷体" pitchFamily="2" charset="-122"/>
              </a:rPr>
              <a:t>谢 谢</a:t>
            </a:r>
            <a:r>
              <a:rPr lang="en-US" altLang="zh-CN" sz="6000" dirty="0" smtClean="0">
                <a:latin typeface="华文楷体" pitchFamily="2" charset="-122"/>
                <a:ea typeface="华文楷体" pitchFamily="2" charset="-122"/>
              </a:rPr>
              <a:t>!</a:t>
            </a:r>
            <a:endParaRPr lang="zh-CN" altLang="en-US" sz="60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 SAN</a:t>
            </a:r>
            <a:r>
              <a:rPr lang="zh-CN" altLang="en-US" dirty="0" smtClean="0"/>
              <a:t>的优势</a:t>
            </a:r>
            <a:endParaRPr lang="zh-CN" altLang="en-US" dirty="0"/>
          </a:p>
        </p:txBody>
      </p:sp>
      <p:sp>
        <p:nvSpPr>
          <p:cNvPr id="3" name="内容占位符 2"/>
          <p:cNvSpPr>
            <a:spLocks noGrp="1"/>
          </p:cNvSpPr>
          <p:nvPr>
            <p:ph idx="1"/>
          </p:nvPr>
        </p:nvSpPr>
        <p:spPr/>
        <p:txBody>
          <a:bodyPr/>
          <a:lstStyle/>
          <a:p>
            <a:pPr algn="just"/>
            <a:r>
              <a:rPr lang="en-US" altLang="zh-CN" dirty="0" smtClean="0">
                <a:latin typeface="华文楷体" pitchFamily="2" charset="-122"/>
                <a:ea typeface="华文楷体" pitchFamily="2" charset="-122"/>
              </a:rPr>
              <a:t>IP</a:t>
            </a:r>
            <a:r>
              <a:rPr lang="zh-CN" altLang="en-US" dirty="0" smtClean="0">
                <a:latin typeface="华文楷体" pitchFamily="2" charset="-122"/>
                <a:ea typeface="华文楷体" pitchFamily="2" charset="-122"/>
              </a:rPr>
              <a:t>网络具有很好的管理性和更好的互操作性；</a:t>
            </a:r>
            <a:endParaRPr lang="en-US" altLang="zh-CN" dirty="0" smtClean="0">
              <a:latin typeface="华文楷体" pitchFamily="2" charset="-122"/>
              <a:ea typeface="华文楷体" pitchFamily="2" charset="-122"/>
            </a:endParaRPr>
          </a:p>
          <a:p>
            <a:pPr algn="just"/>
            <a:r>
              <a:rPr lang="en-US" altLang="zh-CN" dirty="0" smtClean="0">
                <a:latin typeface="华文楷体" pitchFamily="2" charset="-122"/>
                <a:ea typeface="华文楷体" pitchFamily="2" charset="-122"/>
              </a:rPr>
              <a:t>IP SAN</a:t>
            </a:r>
            <a:r>
              <a:rPr lang="zh-CN" altLang="en-US" dirty="0" smtClean="0">
                <a:latin typeface="华文楷体" pitchFamily="2" charset="-122"/>
                <a:ea typeface="华文楷体" pitchFamily="2" charset="-122"/>
              </a:rPr>
              <a:t>存储方案有着广泛的行业适用性，在备份和恢复、高可用性、业务连续性、服务器和存储设备整合等方面，采用</a:t>
            </a:r>
            <a:r>
              <a:rPr lang="en-US" altLang="zh-CN" dirty="0" smtClean="0">
                <a:latin typeface="华文楷体" pitchFamily="2" charset="-122"/>
                <a:ea typeface="华文楷体" pitchFamily="2" charset="-122"/>
              </a:rPr>
              <a:t>iSCSI </a:t>
            </a:r>
            <a:r>
              <a:rPr lang="zh-CN" altLang="en-US" dirty="0" smtClean="0">
                <a:latin typeface="华文楷体" pitchFamily="2" charset="-122"/>
                <a:ea typeface="华文楷体" pitchFamily="2" charset="-122"/>
              </a:rPr>
              <a:t>技术组成的</a:t>
            </a:r>
            <a:r>
              <a:rPr lang="en-US" altLang="zh-CN" dirty="0" smtClean="0">
                <a:latin typeface="华文楷体" pitchFamily="2" charset="-122"/>
                <a:ea typeface="华文楷体" pitchFamily="2" charset="-122"/>
              </a:rPr>
              <a:t>IP SAN</a:t>
            </a:r>
            <a:r>
              <a:rPr lang="zh-CN" altLang="en-US" dirty="0" smtClean="0">
                <a:latin typeface="华文楷体" pitchFamily="2" charset="-122"/>
                <a:ea typeface="华文楷体" pitchFamily="2" charset="-122"/>
              </a:rPr>
              <a:t>存储方案可与</a:t>
            </a:r>
            <a:r>
              <a:rPr lang="en-US" altLang="zh-CN" dirty="0" smtClean="0">
                <a:latin typeface="华文楷体" pitchFamily="2" charset="-122"/>
                <a:ea typeface="华文楷体" pitchFamily="2" charset="-122"/>
              </a:rPr>
              <a:t>FC SAN </a:t>
            </a:r>
            <a:r>
              <a:rPr lang="zh-CN" altLang="en-US" dirty="0" smtClean="0">
                <a:latin typeface="华文楷体" pitchFamily="2" charset="-122"/>
                <a:ea typeface="华文楷体" pitchFamily="2" charset="-122"/>
              </a:rPr>
              <a:t>相媲美。</a:t>
            </a:r>
            <a:endParaRPr lang="en-US" altLang="zh-CN" dirty="0" smtClean="0">
              <a:latin typeface="华文楷体" pitchFamily="2" charset="-122"/>
              <a:ea typeface="华文楷体" pitchFamily="2" charset="-122"/>
            </a:endParaRPr>
          </a:p>
          <a:p>
            <a:pPr algn="just"/>
            <a:r>
              <a:rPr lang="zh-CN" altLang="en-US" dirty="0" smtClean="0">
                <a:latin typeface="华文楷体" pitchFamily="2" charset="-122"/>
                <a:ea typeface="华文楷体" pitchFamily="2" charset="-122"/>
              </a:rPr>
              <a:t>成本低</a:t>
            </a:r>
            <a:endParaRPr lang="en-US" altLang="zh-CN" dirty="0" smtClean="0">
              <a:latin typeface="华文楷体" pitchFamily="2" charset="-122"/>
              <a:ea typeface="华文楷体" pitchFamily="2" charset="-122"/>
            </a:endParaRPr>
          </a:p>
          <a:p>
            <a:pPr algn="just"/>
            <a:endParaRPr lang="zh-CN" altLang="en-US"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FC</a:t>
            </a:r>
            <a:r>
              <a:rPr lang="zh-CN" altLang="en-US" dirty="0" smtClean="0"/>
              <a:t>和</a:t>
            </a:r>
            <a:r>
              <a:rPr lang="en-US" altLang="zh-CN" dirty="0" smtClean="0"/>
              <a:t>IP</a:t>
            </a:r>
            <a:r>
              <a:rPr lang="zh-CN" altLang="en-US" dirty="0" smtClean="0"/>
              <a:t>存储技术共存环境</a:t>
            </a:r>
            <a:endParaRPr lang="zh-CN" altLang="en-US" dirty="0"/>
          </a:p>
        </p:txBody>
      </p:sp>
      <p:pic>
        <p:nvPicPr>
          <p:cNvPr id="4" name="内容占位符 3" descr="100_6393.jpg"/>
          <p:cNvPicPr>
            <a:picLocks noGrp="1" noChangeAspect="1"/>
          </p:cNvPicPr>
          <p:nvPr>
            <p:ph idx="1"/>
          </p:nvPr>
        </p:nvPicPr>
        <p:blipFill>
          <a:blip r:embed="rId2" cstate="print"/>
          <a:stretch>
            <a:fillRect/>
          </a:stretch>
        </p:blipFill>
        <p:spPr>
          <a:xfrm>
            <a:off x="785786" y="1446571"/>
            <a:ext cx="7215238" cy="5411429"/>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a:t>
            </a:r>
            <a:endParaRPr lang="zh-CN" altLang="en-US" dirty="0"/>
          </a:p>
        </p:txBody>
      </p:sp>
      <p:sp>
        <p:nvSpPr>
          <p:cNvPr id="3" name="内容占位符 2"/>
          <p:cNvSpPr>
            <a:spLocks noGrp="1"/>
          </p:cNvSpPr>
          <p:nvPr>
            <p:ph idx="1"/>
          </p:nvPr>
        </p:nvSpPr>
        <p:spPr/>
        <p:txBody>
          <a:bodyPr/>
          <a:lstStyle/>
          <a:p>
            <a:r>
              <a:rPr lang="en-US" altLang="zh-CN" sz="2800" dirty="0" smtClean="0">
                <a:latin typeface="华文楷体" pitchFamily="2" charset="-122"/>
                <a:ea typeface="华文楷体" pitchFamily="2" charset="-122"/>
              </a:rPr>
              <a:t>iSCSI</a:t>
            </a:r>
            <a:r>
              <a:rPr lang="zh-CN" altLang="en-US" sz="2800" dirty="0" smtClean="0">
                <a:latin typeface="华文楷体" pitchFamily="2" charset="-122"/>
                <a:ea typeface="华文楷体" pitchFamily="2" charset="-122"/>
              </a:rPr>
              <a:t>协议是对主机发送和接收的</a:t>
            </a:r>
            <a:r>
              <a:rPr lang="en-US" altLang="zh-CN" sz="2800" dirty="0" smtClean="0">
                <a:latin typeface="华文楷体" pitchFamily="2" charset="-122"/>
                <a:ea typeface="华文楷体" pitchFamily="2" charset="-122"/>
              </a:rPr>
              <a:t>SCSI</a:t>
            </a:r>
            <a:r>
              <a:rPr lang="zh-CN" altLang="en-US" sz="2800" dirty="0" smtClean="0">
                <a:latin typeface="华文楷体" pitchFamily="2" charset="-122"/>
                <a:ea typeface="华文楷体" pitchFamily="2" charset="-122"/>
              </a:rPr>
              <a:t>数据进行封装，成为</a:t>
            </a:r>
            <a:r>
              <a:rPr lang="en-US" altLang="zh-CN" sz="2800" dirty="0" smtClean="0">
                <a:latin typeface="华文楷体" pitchFamily="2" charset="-122"/>
                <a:ea typeface="华文楷体" pitchFamily="2" charset="-122"/>
              </a:rPr>
              <a:t>IP</a:t>
            </a:r>
            <a:r>
              <a:rPr lang="zh-CN" altLang="en-US" sz="2800" dirty="0" smtClean="0">
                <a:latin typeface="华文楷体" pitchFamily="2" charset="-122"/>
                <a:ea typeface="华文楷体" pitchFamily="2" charset="-122"/>
              </a:rPr>
              <a:t>数据包，然后以以太网卡或</a:t>
            </a:r>
            <a:r>
              <a:rPr lang="en-US" altLang="zh-CN" sz="2800" dirty="0" smtClean="0">
                <a:latin typeface="华文楷体" pitchFamily="2" charset="-122"/>
                <a:ea typeface="华文楷体" pitchFamily="2" charset="-122"/>
              </a:rPr>
              <a:t>iSCSI HBA</a:t>
            </a:r>
            <a:r>
              <a:rPr lang="zh-CN" altLang="en-US" sz="2800" dirty="0" smtClean="0">
                <a:latin typeface="华文楷体" pitchFamily="2" charset="-122"/>
                <a:ea typeface="华文楷体" pitchFamily="2" charset="-122"/>
              </a:rPr>
              <a:t>设备进行传输</a:t>
            </a:r>
            <a:r>
              <a:rPr lang="zh-CN" altLang="en-US" sz="2800" dirty="0" smtClean="0">
                <a:latin typeface="华文楷体" pitchFamily="2" charset="-122"/>
                <a:ea typeface="华文楷体" pitchFamily="2" charset="-122"/>
              </a:rPr>
              <a:t>。</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iSCSI</a:t>
            </a:r>
            <a:r>
              <a:rPr lang="zh-CN" altLang="en-US" sz="2800" dirty="0" smtClean="0">
                <a:latin typeface="华文楷体" pitchFamily="2" charset="-122"/>
                <a:ea typeface="华文楷体" pitchFamily="2" charset="-122"/>
              </a:rPr>
              <a:t>技术的核心是在</a:t>
            </a:r>
            <a:r>
              <a:rPr lang="en-US" altLang="zh-CN" sz="2800" dirty="0" smtClean="0">
                <a:latin typeface="华文楷体" pitchFamily="2" charset="-122"/>
                <a:ea typeface="华文楷体" pitchFamily="2" charset="-122"/>
              </a:rPr>
              <a:t>IP</a:t>
            </a:r>
            <a:r>
              <a:rPr lang="zh-CN" altLang="en-US" sz="2800" dirty="0" smtClean="0">
                <a:latin typeface="华文楷体" pitchFamily="2" charset="-122"/>
                <a:ea typeface="华文楷体" pitchFamily="2" charset="-122"/>
              </a:rPr>
              <a:t>网络上传输</a:t>
            </a:r>
            <a:r>
              <a:rPr lang="en-US" altLang="zh-CN" sz="2800" dirty="0" smtClean="0">
                <a:latin typeface="华文楷体" pitchFamily="2" charset="-122"/>
                <a:ea typeface="华文楷体" pitchFamily="2" charset="-122"/>
              </a:rPr>
              <a:t>SCSI</a:t>
            </a:r>
            <a:r>
              <a:rPr lang="zh-CN" altLang="en-US" sz="2800" dirty="0" smtClean="0">
                <a:latin typeface="华文楷体" pitchFamily="2" charset="-122"/>
                <a:ea typeface="华文楷体" pitchFamily="2" charset="-122"/>
              </a:rPr>
              <a:t>协议</a:t>
            </a:r>
            <a:endParaRPr lang="zh-CN" altLang="en-US" sz="2800" dirty="0">
              <a:latin typeface="华文楷体" pitchFamily="2" charset="-122"/>
              <a:ea typeface="华文楷体" pitchFamily="2" charset="-122"/>
            </a:endParaRPr>
          </a:p>
        </p:txBody>
      </p:sp>
      <p:grpSp>
        <p:nvGrpSpPr>
          <p:cNvPr id="10" name="组合 9"/>
          <p:cNvGrpSpPr/>
          <p:nvPr/>
        </p:nvGrpSpPr>
        <p:grpSpPr>
          <a:xfrm>
            <a:off x="571472" y="3714752"/>
            <a:ext cx="8286808" cy="928694"/>
            <a:chOff x="571472" y="4286256"/>
            <a:chExt cx="8286808" cy="928694"/>
          </a:xfrm>
        </p:grpSpPr>
        <p:sp>
          <p:nvSpPr>
            <p:cNvPr id="4" name="圆角矩形 3"/>
            <p:cNvSpPr/>
            <p:nvPr/>
          </p:nvSpPr>
          <p:spPr bwMode="auto">
            <a:xfrm>
              <a:off x="571472" y="4286256"/>
              <a:ext cx="8286808" cy="928694"/>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黑体" pitchFamily="49" charset="-122"/>
                  <a:ea typeface="黑体" pitchFamily="49" charset="-122"/>
                </a:rPr>
                <a:t>以太网</a:t>
              </a:r>
              <a:endParaRPr kumimoji="0" lang="zh-CN" altLang="en-US" sz="2000" b="0" i="0" u="none" strike="noStrike" cap="none" normalizeH="0" baseline="0" dirty="0" smtClean="0">
                <a:ln>
                  <a:noFill/>
                </a:ln>
                <a:solidFill>
                  <a:schemeClr val="tx1"/>
                </a:solidFill>
                <a:effectLst/>
                <a:latin typeface="黑体" pitchFamily="49" charset="-122"/>
                <a:ea typeface="黑体" pitchFamily="49" charset="-122"/>
              </a:endParaRPr>
            </a:p>
          </p:txBody>
        </p:sp>
        <p:sp>
          <p:nvSpPr>
            <p:cNvPr id="5" name="圆角矩形 4"/>
            <p:cNvSpPr/>
            <p:nvPr/>
          </p:nvSpPr>
          <p:spPr bwMode="auto">
            <a:xfrm>
              <a:off x="1571604" y="4357694"/>
              <a:ext cx="7215238" cy="78581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pitchFamily="18" charset="0"/>
                </a:rPr>
                <a:t>IP</a:t>
              </a:r>
              <a:endParaRPr kumimoji="0" lang="zh-CN" altLang="en-US" sz="2400" b="0" i="0" u="none" strike="noStrike" cap="none" normalizeH="0" baseline="0" dirty="0" smtClean="0">
                <a:ln>
                  <a:noFill/>
                </a:ln>
                <a:solidFill>
                  <a:schemeClr val="tx1"/>
                </a:solidFill>
                <a:effectLst/>
                <a:latin typeface="Times" pitchFamily="18" charset="0"/>
              </a:endParaRPr>
            </a:p>
          </p:txBody>
        </p:sp>
        <p:sp>
          <p:nvSpPr>
            <p:cNvPr id="6" name="圆角矩形 5"/>
            <p:cNvSpPr/>
            <p:nvPr/>
          </p:nvSpPr>
          <p:spPr bwMode="auto">
            <a:xfrm>
              <a:off x="2571736" y="4429132"/>
              <a:ext cx="6143668" cy="642942"/>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pitchFamily="18" charset="0"/>
                </a:rPr>
                <a:t>TCP</a:t>
              </a:r>
              <a:endParaRPr kumimoji="0" lang="zh-CN" altLang="en-US" sz="2400" b="0" i="0" u="none" strike="noStrike" cap="none" normalizeH="0" baseline="0" dirty="0" smtClean="0">
                <a:ln>
                  <a:noFill/>
                </a:ln>
                <a:solidFill>
                  <a:schemeClr val="tx1"/>
                </a:solidFill>
                <a:effectLst/>
                <a:latin typeface="Times" pitchFamily="18" charset="0"/>
              </a:endParaRPr>
            </a:p>
          </p:txBody>
        </p:sp>
        <p:sp>
          <p:nvSpPr>
            <p:cNvPr id="7" name="圆角矩形 6"/>
            <p:cNvSpPr/>
            <p:nvPr/>
          </p:nvSpPr>
          <p:spPr bwMode="auto">
            <a:xfrm>
              <a:off x="3571868" y="4500570"/>
              <a:ext cx="5072098" cy="50006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pitchFamily="18" charset="0"/>
                </a:rPr>
                <a:t>iSCSI</a:t>
              </a:r>
              <a:endParaRPr kumimoji="0" lang="zh-CN" altLang="en-US" sz="2400" b="0" i="0" u="none" strike="noStrike" cap="none" normalizeH="0" baseline="0" dirty="0" smtClean="0">
                <a:ln>
                  <a:noFill/>
                </a:ln>
                <a:solidFill>
                  <a:schemeClr val="tx1"/>
                </a:solidFill>
                <a:effectLst/>
                <a:latin typeface="Times" pitchFamily="18" charset="0"/>
              </a:endParaRPr>
            </a:p>
          </p:txBody>
        </p:sp>
        <p:sp>
          <p:nvSpPr>
            <p:cNvPr id="8" name="圆角矩形 7"/>
            <p:cNvSpPr/>
            <p:nvPr/>
          </p:nvSpPr>
          <p:spPr bwMode="auto">
            <a:xfrm>
              <a:off x="4572000" y="4572008"/>
              <a:ext cx="4000528" cy="35719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pitchFamily="18" charset="0"/>
                </a:rPr>
                <a:t>SCSI</a:t>
              </a:r>
              <a:endParaRPr kumimoji="0" lang="zh-CN" altLang="en-US" sz="2000" b="0" i="0" u="none" strike="noStrike" cap="none" normalizeH="0" baseline="0" dirty="0" smtClean="0">
                <a:ln>
                  <a:noFill/>
                </a:ln>
                <a:solidFill>
                  <a:schemeClr val="tx1"/>
                </a:solidFill>
                <a:effectLst/>
                <a:latin typeface="Times" pitchFamily="18" charset="0"/>
              </a:endParaRPr>
            </a:p>
          </p:txBody>
        </p:sp>
        <p:sp>
          <p:nvSpPr>
            <p:cNvPr id="9" name="圆角矩形 8"/>
            <p:cNvSpPr/>
            <p:nvPr/>
          </p:nvSpPr>
          <p:spPr bwMode="auto">
            <a:xfrm>
              <a:off x="6000760" y="4610108"/>
              <a:ext cx="2500330" cy="2857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黑体" pitchFamily="49" charset="-122"/>
                  <a:ea typeface="黑体" pitchFamily="49" charset="-122"/>
                </a:rPr>
                <a:t>数据</a:t>
              </a:r>
              <a:endParaRPr kumimoji="0" lang="zh-CN" altLang="en-US" sz="1200" b="0" i="0" u="none" strike="noStrike" cap="none" normalizeH="0" baseline="0" dirty="0" smtClean="0">
                <a:ln>
                  <a:noFill/>
                </a:ln>
                <a:solidFill>
                  <a:schemeClr val="tx1"/>
                </a:solidFill>
                <a:effectLst/>
                <a:latin typeface="黑体" pitchFamily="49" charset="-122"/>
                <a:ea typeface="黑体" pitchFamily="49" charset="-122"/>
              </a:endParaRPr>
            </a:p>
          </p:txBody>
        </p:sp>
      </p:grpSp>
      <p:sp>
        <p:nvSpPr>
          <p:cNvPr id="11" name="矩形 10"/>
          <p:cNvSpPr/>
          <p:nvPr/>
        </p:nvSpPr>
        <p:spPr>
          <a:xfrm>
            <a:off x="571472" y="4786322"/>
            <a:ext cx="8143932" cy="1938992"/>
          </a:xfrm>
          <a:prstGeom prst="rect">
            <a:avLst/>
          </a:prstGeom>
        </p:spPr>
        <p:txBody>
          <a:bodyPr wrap="square">
            <a:spAutoFit/>
          </a:bodyPr>
          <a:lstStyle/>
          <a:p>
            <a:pPr algn="just"/>
            <a:r>
              <a:rPr lang="en-US" altLang="zh-CN" sz="2000" dirty="0" smtClean="0">
                <a:latin typeface="华文楷体" pitchFamily="2" charset="-122"/>
                <a:ea typeface="华文楷体" pitchFamily="2" charset="-122"/>
              </a:rPr>
              <a:t>iSCSI</a:t>
            </a:r>
            <a:r>
              <a:rPr lang="zh-CN" altLang="en-US" sz="2000" dirty="0" smtClean="0">
                <a:latin typeface="华文楷体" pitchFamily="2" charset="-122"/>
                <a:ea typeface="华文楷体" pitchFamily="2" charset="-122"/>
              </a:rPr>
              <a:t>协议</a:t>
            </a:r>
            <a:r>
              <a:rPr lang="zh-CN" altLang="en-US" sz="2000" dirty="0" smtClean="0">
                <a:latin typeface="华文楷体" pitchFamily="2" charset="-122"/>
                <a:ea typeface="华文楷体" pitchFamily="2" charset="-122"/>
              </a:rPr>
              <a:t>定义了在 </a:t>
            </a:r>
            <a:r>
              <a:rPr lang="en-US" altLang="zh-CN" sz="2000" dirty="0" smtClean="0">
                <a:latin typeface="华文楷体" pitchFamily="2" charset="-122"/>
                <a:ea typeface="华文楷体" pitchFamily="2" charset="-122"/>
              </a:rPr>
              <a:t>TCP/IP </a:t>
            </a:r>
            <a:r>
              <a:rPr lang="zh-CN" altLang="en-US" sz="2000" dirty="0" smtClean="0">
                <a:latin typeface="华文楷体" pitchFamily="2" charset="-122"/>
                <a:ea typeface="华文楷体" pitchFamily="2" charset="-122"/>
              </a:rPr>
              <a:t>网络发送、接收 </a:t>
            </a:r>
            <a:r>
              <a:rPr lang="en-US" altLang="zh-CN" sz="2000" dirty="0" smtClean="0">
                <a:latin typeface="华文楷体" pitchFamily="2" charset="-122"/>
                <a:ea typeface="华文楷体" pitchFamily="2" charset="-122"/>
              </a:rPr>
              <a:t>block</a:t>
            </a:r>
            <a:r>
              <a:rPr lang="zh-CN" altLang="en-US" sz="2000" dirty="0" smtClean="0">
                <a:latin typeface="华文楷体" pitchFamily="2" charset="-122"/>
                <a:ea typeface="华文楷体" pitchFamily="2" charset="-122"/>
              </a:rPr>
              <a:t>（数据块）级的存储数据的规则和方 法。发送端将</a:t>
            </a:r>
            <a:r>
              <a:rPr lang="en-US" altLang="zh-CN" sz="2000" dirty="0" smtClean="0">
                <a:latin typeface="华文楷体" pitchFamily="2" charset="-122"/>
                <a:ea typeface="华文楷体" pitchFamily="2" charset="-122"/>
              </a:rPr>
              <a:t>SCSI</a:t>
            </a:r>
            <a:r>
              <a:rPr lang="zh-CN" altLang="en-US" sz="2000" dirty="0" smtClean="0">
                <a:latin typeface="华文楷体" pitchFamily="2" charset="-122"/>
                <a:ea typeface="华文楷体" pitchFamily="2" charset="-122"/>
              </a:rPr>
              <a:t>命令和数据封装到 </a:t>
            </a:r>
            <a:r>
              <a:rPr lang="en-US" altLang="zh-CN" sz="2000" dirty="0" smtClean="0">
                <a:latin typeface="华文楷体" pitchFamily="2" charset="-122"/>
                <a:ea typeface="华文楷体" pitchFamily="2" charset="-122"/>
              </a:rPr>
              <a:t>TCP/IP </a:t>
            </a:r>
            <a:r>
              <a:rPr lang="zh-CN" altLang="en-US" sz="2000" dirty="0" smtClean="0">
                <a:latin typeface="华文楷体" pitchFamily="2" charset="-122"/>
                <a:ea typeface="华文楷体" pitchFamily="2" charset="-122"/>
              </a:rPr>
              <a:t>包中再通过网络转发，接收端收到 </a:t>
            </a:r>
            <a:r>
              <a:rPr lang="en-US" altLang="zh-CN" sz="2000" dirty="0" smtClean="0">
                <a:latin typeface="华文楷体" pitchFamily="2" charset="-122"/>
                <a:ea typeface="华文楷体" pitchFamily="2" charset="-122"/>
              </a:rPr>
              <a:t>TCP/IP </a:t>
            </a:r>
            <a:r>
              <a:rPr lang="zh-CN" altLang="en-US" sz="2000" dirty="0" smtClean="0">
                <a:latin typeface="华文楷体" pitchFamily="2" charset="-122"/>
                <a:ea typeface="华文楷体" pitchFamily="2" charset="-122"/>
              </a:rPr>
              <a:t>包 之后，将其还原为</a:t>
            </a:r>
            <a:r>
              <a:rPr lang="en-US" altLang="zh-CN" sz="2000" dirty="0" smtClean="0">
                <a:latin typeface="华文楷体" pitchFamily="2" charset="-122"/>
                <a:ea typeface="华文楷体" pitchFamily="2" charset="-122"/>
              </a:rPr>
              <a:t>SCSI</a:t>
            </a:r>
            <a:r>
              <a:rPr lang="zh-CN" altLang="en-US" sz="2000" dirty="0" smtClean="0">
                <a:latin typeface="华文楷体" pitchFamily="2" charset="-122"/>
                <a:ea typeface="华文楷体" pitchFamily="2" charset="-122"/>
              </a:rPr>
              <a:t>命令和数据并执行，完成之后将返回的</a:t>
            </a:r>
            <a:r>
              <a:rPr lang="en-US" altLang="zh-CN" sz="2000" dirty="0" smtClean="0">
                <a:latin typeface="华文楷体" pitchFamily="2" charset="-122"/>
                <a:ea typeface="华文楷体" pitchFamily="2" charset="-122"/>
              </a:rPr>
              <a:t>SCSI</a:t>
            </a:r>
            <a:r>
              <a:rPr lang="zh-CN" altLang="en-US" sz="2000" dirty="0" smtClean="0">
                <a:latin typeface="华文楷体" pitchFamily="2" charset="-122"/>
                <a:ea typeface="华文楷体" pitchFamily="2" charset="-122"/>
              </a:rPr>
              <a:t>命令和数据再封装到 </a:t>
            </a:r>
            <a:r>
              <a:rPr lang="en-US" altLang="zh-CN" sz="2000" dirty="0" smtClean="0">
                <a:latin typeface="华文楷体" pitchFamily="2" charset="-122"/>
                <a:ea typeface="华文楷体" pitchFamily="2" charset="-122"/>
              </a:rPr>
              <a:t>TCP/IP </a:t>
            </a:r>
            <a:r>
              <a:rPr lang="zh-CN" altLang="en-US" sz="2000" dirty="0" smtClean="0">
                <a:latin typeface="华文楷体" pitchFamily="2" charset="-122"/>
                <a:ea typeface="华文楷体" pitchFamily="2" charset="-122"/>
              </a:rPr>
              <a:t>包中再传送回发送端。而整个过程在用户看来，使用远端的存储设备就象访问本地的 </a:t>
            </a:r>
            <a:r>
              <a:rPr lang="en-US" altLang="zh-CN" sz="2000" dirty="0" smtClean="0">
                <a:latin typeface="华文楷体" pitchFamily="2" charset="-122"/>
                <a:ea typeface="华文楷体" pitchFamily="2" charset="-122"/>
              </a:rPr>
              <a:t>SCSI</a:t>
            </a:r>
            <a:r>
              <a:rPr lang="zh-CN" altLang="en-US" sz="2000" dirty="0" smtClean="0">
                <a:latin typeface="华文楷体" pitchFamily="2" charset="-122"/>
                <a:ea typeface="华文楷体" pitchFamily="2" charset="-122"/>
              </a:rPr>
              <a:t>设备一样简单。</a:t>
            </a:r>
            <a:endParaRPr lang="zh-CN" altLang="en-US" sz="2000"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 </a:t>
            </a:r>
            <a:r>
              <a:rPr lang="zh-CN" altLang="en-US" dirty="0" smtClean="0"/>
              <a:t>协议栈</a:t>
            </a:r>
            <a:endParaRPr lang="zh-CN" altLang="en-US" dirty="0"/>
          </a:p>
        </p:txBody>
      </p:sp>
      <p:sp>
        <p:nvSpPr>
          <p:cNvPr id="3" name="内容占位符 2"/>
          <p:cNvSpPr>
            <a:spLocks noGrp="1"/>
          </p:cNvSpPr>
          <p:nvPr>
            <p:ph idx="1"/>
          </p:nvPr>
        </p:nvSpPr>
        <p:spPr/>
        <p:txBody>
          <a:bodyPr/>
          <a:lstStyle/>
          <a:p>
            <a:endParaRPr lang="zh-CN" altLang="en-US"/>
          </a:p>
        </p:txBody>
      </p:sp>
      <p:pic>
        <p:nvPicPr>
          <p:cNvPr id="1026" name="Picture 2" descr="D:\CIC\113.png"/>
          <p:cNvPicPr>
            <a:picLocks noChangeAspect="1" noChangeArrowheads="1"/>
          </p:cNvPicPr>
          <p:nvPr/>
        </p:nvPicPr>
        <p:blipFill>
          <a:blip r:embed="rId2" cstate="print"/>
          <a:srcRect/>
          <a:stretch>
            <a:fillRect/>
          </a:stretch>
        </p:blipFill>
        <p:spPr bwMode="auto">
          <a:xfrm>
            <a:off x="357158" y="1571612"/>
            <a:ext cx="8498056" cy="5286388"/>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a:t>
            </a:r>
            <a:r>
              <a:rPr lang="zh-CN" altLang="en-US" dirty="0" smtClean="0"/>
              <a:t>组件</a:t>
            </a:r>
            <a:endParaRPr lang="zh-CN" altLang="en-US" dirty="0"/>
          </a:p>
        </p:txBody>
      </p:sp>
      <p:sp>
        <p:nvSpPr>
          <p:cNvPr id="3" name="内容占位符 2"/>
          <p:cNvSpPr>
            <a:spLocks noGrp="1"/>
          </p:cNvSpPr>
          <p:nvPr>
            <p:ph idx="1"/>
          </p:nvPr>
        </p:nvSpPr>
        <p:spPr/>
        <p:txBody>
          <a:bodyPr/>
          <a:lstStyle/>
          <a:p>
            <a:r>
              <a:rPr lang="zh-CN" altLang="en-US" dirty="0" smtClean="0">
                <a:latin typeface="华文楷体" pitchFamily="2" charset="-122"/>
                <a:ea typeface="华文楷体" pitchFamily="2" charset="-122"/>
              </a:rPr>
              <a:t>发起方（主机）</a:t>
            </a:r>
            <a:endParaRPr lang="en-US" altLang="zh-CN" dirty="0" smtClean="0">
              <a:latin typeface="华文楷体" pitchFamily="2" charset="-122"/>
              <a:ea typeface="华文楷体" pitchFamily="2" charset="-122"/>
            </a:endParaRPr>
          </a:p>
          <a:p>
            <a:r>
              <a:rPr lang="zh-CN" altLang="en-US" dirty="0" smtClean="0">
                <a:latin typeface="华文楷体" pitchFamily="2" charset="-122"/>
                <a:ea typeface="华文楷体" pitchFamily="2" charset="-122"/>
              </a:rPr>
              <a:t>目标方（存储系统）</a:t>
            </a:r>
            <a:endParaRPr lang="en-US" altLang="zh-CN" dirty="0" smtClean="0">
              <a:latin typeface="华文楷体" pitchFamily="2" charset="-122"/>
              <a:ea typeface="华文楷体" pitchFamily="2" charset="-122"/>
            </a:endParaRPr>
          </a:p>
          <a:p>
            <a:r>
              <a:rPr lang="zh-CN" altLang="en-US" dirty="0" smtClean="0">
                <a:latin typeface="华文楷体" pitchFamily="2" charset="-122"/>
                <a:ea typeface="华文楷体" pitchFamily="2" charset="-122"/>
              </a:rPr>
              <a:t>基于</a:t>
            </a:r>
            <a:r>
              <a:rPr lang="en-US" altLang="zh-CN" dirty="0" smtClean="0">
                <a:latin typeface="华文楷体" pitchFamily="2" charset="-122"/>
                <a:ea typeface="华文楷体" pitchFamily="2" charset="-122"/>
              </a:rPr>
              <a:t>IP</a:t>
            </a:r>
            <a:r>
              <a:rPr lang="zh-CN" altLang="en-US" dirty="0" smtClean="0">
                <a:latin typeface="华文楷体" pitchFamily="2" charset="-122"/>
                <a:ea typeface="华文楷体" pitchFamily="2" charset="-122"/>
              </a:rPr>
              <a:t>的</a:t>
            </a:r>
            <a:r>
              <a:rPr lang="zh-CN" altLang="en-US" dirty="0" smtClean="0">
                <a:latin typeface="华文楷体" pitchFamily="2" charset="-122"/>
                <a:ea typeface="华文楷体" pitchFamily="2" charset="-122"/>
              </a:rPr>
              <a:t>网络</a:t>
            </a:r>
            <a:endParaRPr lang="zh-CN" altLang="en-US"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iSCSI</a:t>
            </a:r>
            <a:r>
              <a:rPr lang="zh-CN" altLang="en-US" dirty="0" smtClean="0"/>
              <a:t>架构</a:t>
            </a:r>
            <a:endParaRPr lang="zh-CN" altLang="en-US" dirty="0"/>
          </a:p>
        </p:txBody>
      </p:sp>
      <p:sp>
        <p:nvSpPr>
          <p:cNvPr id="3" name="内容占位符 2"/>
          <p:cNvSpPr>
            <a:spLocks noGrp="1"/>
          </p:cNvSpPr>
          <p:nvPr>
            <p:ph idx="1"/>
          </p:nvPr>
        </p:nvSpPr>
        <p:spPr/>
        <p:txBody>
          <a:bodyPr/>
          <a:lstStyle/>
          <a:p>
            <a:r>
              <a:rPr lang="zh-CN" altLang="en-US" dirty="0" smtClean="0">
                <a:latin typeface="华文楷体" pitchFamily="2" charset="-122"/>
                <a:ea typeface="华文楷体" pitchFamily="2" charset="-122"/>
              </a:rPr>
              <a:t>控制器架构</a:t>
            </a:r>
            <a:endParaRPr lang="en-US" altLang="zh-CN" dirty="0" smtClean="0">
              <a:latin typeface="华文楷体" pitchFamily="2" charset="-122"/>
              <a:ea typeface="华文楷体" pitchFamily="2" charset="-122"/>
            </a:endParaRPr>
          </a:p>
          <a:p>
            <a:r>
              <a:rPr lang="en-US" altLang="zh-CN" dirty="0" smtClean="0">
                <a:latin typeface="华文楷体" pitchFamily="2" charset="-122"/>
                <a:ea typeface="华文楷体" pitchFamily="2" charset="-122"/>
              </a:rPr>
              <a:t>iSCSI</a:t>
            </a:r>
            <a:r>
              <a:rPr lang="zh-CN" altLang="en-US" dirty="0" smtClean="0">
                <a:latin typeface="华文楷体" pitchFamily="2" charset="-122"/>
                <a:ea typeface="华文楷体" pitchFamily="2" charset="-122"/>
              </a:rPr>
              <a:t>连接桥架构</a:t>
            </a:r>
            <a:endParaRPr lang="en-US" altLang="zh-CN" dirty="0" smtClean="0">
              <a:latin typeface="华文楷体" pitchFamily="2" charset="-122"/>
              <a:ea typeface="华文楷体" pitchFamily="2" charset="-122"/>
            </a:endParaRPr>
          </a:p>
          <a:p>
            <a:r>
              <a:rPr lang="en-US" altLang="zh-CN" dirty="0" smtClean="0">
                <a:latin typeface="华文楷体" pitchFamily="2" charset="-122"/>
                <a:ea typeface="华文楷体" pitchFamily="2" charset="-122"/>
              </a:rPr>
              <a:t>PC</a:t>
            </a:r>
            <a:r>
              <a:rPr lang="zh-CN" altLang="en-US" dirty="0" smtClean="0">
                <a:latin typeface="华文楷体" pitchFamily="2" charset="-122"/>
                <a:ea typeface="华文楷体" pitchFamily="2" charset="-122"/>
              </a:rPr>
              <a:t>架构 （软件）</a:t>
            </a:r>
            <a:endParaRPr lang="en-US" altLang="zh-CN" dirty="0" smtClean="0">
              <a:latin typeface="华文楷体" pitchFamily="2" charset="-122"/>
              <a:ea typeface="华文楷体" pitchFamily="2" charset="-122"/>
            </a:endParaRPr>
          </a:p>
          <a:p>
            <a:r>
              <a:rPr lang="en-US" altLang="zh-CN" dirty="0" smtClean="0">
                <a:latin typeface="华文楷体" pitchFamily="2" charset="-122"/>
                <a:ea typeface="华文楷体" pitchFamily="2" charset="-122"/>
              </a:rPr>
              <a:t>PC + NIC </a:t>
            </a:r>
            <a:r>
              <a:rPr lang="zh-CN" altLang="en-US" dirty="0" smtClean="0">
                <a:latin typeface="华文楷体" pitchFamily="2" charset="-122"/>
                <a:ea typeface="华文楷体" pitchFamily="2" charset="-122"/>
              </a:rPr>
              <a:t>架构（软件）</a:t>
            </a:r>
            <a:endParaRPr lang="zh-CN" altLang="en-US" dirty="0">
              <a:latin typeface="华文楷体" pitchFamily="2" charset="-122"/>
              <a:ea typeface="华文楷体" pitchFamily="2" charset="-122"/>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IC2010">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宋体"/>
        <a:cs typeface=""/>
      </a:majorFont>
      <a:minorFont>
        <a:latin typeface="Calibri"/>
        <a:ea typeface="宋体"/>
        <a:cs typeface=""/>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CIC2010</Template>
  <TotalTime>7593</TotalTime>
  <Words>2554</Words>
  <Application>Microsoft Office PowerPoint</Application>
  <PresentationFormat>全屏显示(4:3)</PresentationFormat>
  <Paragraphs>162</Paragraphs>
  <Slides>37</Slides>
  <Notes>1</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CIC2010</vt:lpstr>
      <vt:lpstr>IP SAN</vt:lpstr>
      <vt:lpstr>目录</vt:lpstr>
      <vt:lpstr>IP SAN (Storage Area Network) 基于IP的 存储区域网</vt:lpstr>
      <vt:lpstr>IP SAN的优势</vt:lpstr>
      <vt:lpstr>FC和IP存储技术共存环境</vt:lpstr>
      <vt:lpstr>iSCSI</vt:lpstr>
      <vt:lpstr>iSCSI 协议栈</vt:lpstr>
      <vt:lpstr>iSCSI组件</vt:lpstr>
      <vt:lpstr>iSCSI架构</vt:lpstr>
      <vt:lpstr>控制器架构</vt:lpstr>
      <vt:lpstr>控制器架构</vt:lpstr>
      <vt:lpstr>幻灯片 12</vt:lpstr>
      <vt:lpstr>华为S5500存储系统</vt:lpstr>
      <vt:lpstr>iSCSI连接桥模式</vt:lpstr>
      <vt:lpstr>iSCSI桥接模式</vt:lpstr>
      <vt:lpstr>PC 构架  PC+iSCSI Target软件方式是一种低价低效比的解决方案</vt:lpstr>
      <vt:lpstr>PC+NIC</vt:lpstr>
      <vt:lpstr>iSCSI 存储连接方式</vt:lpstr>
      <vt:lpstr>以太网卡 + initiator软件</vt:lpstr>
      <vt:lpstr>硬件TOE网卡 + initiator软件</vt:lpstr>
      <vt:lpstr>iSCSI HBA卡</vt:lpstr>
      <vt:lpstr>iSCSI 存储事业模式</vt:lpstr>
      <vt:lpstr>DAS</vt:lpstr>
      <vt:lpstr>SAN 存储设备层共享</vt:lpstr>
      <vt:lpstr>SAN 集群共享</vt:lpstr>
      <vt:lpstr>SAN 网络存储共享 </vt:lpstr>
      <vt:lpstr>NAOC 数据中心存储阵列 iSCSI实施案例</vt:lpstr>
      <vt:lpstr>S5500</vt:lpstr>
      <vt:lpstr>S5500 背板</vt:lpstr>
      <vt:lpstr>S5500</vt:lpstr>
      <vt:lpstr>国家天文台数据中心存储系统</vt:lpstr>
      <vt:lpstr>iSCSI配置（REHEL 5.4）</vt:lpstr>
      <vt:lpstr>FCIP</vt:lpstr>
      <vt:lpstr>FCIP封装</vt:lpstr>
      <vt:lpstr>FCIP拓扑</vt:lpstr>
      <vt:lpstr>小结</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SAN</dc:title>
  <dc:creator>hebl</dc:creator>
  <cp:lastModifiedBy>hebl</cp:lastModifiedBy>
  <cp:revision>201</cp:revision>
  <dcterms:created xsi:type="dcterms:W3CDTF">2010-04-01T08:02:03Z</dcterms:created>
  <dcterms:modified xsi:type="dcterms:W3CDTF">2010-04-07T06:26:34Z</dcterms:modified>
</cp:coreProperties>
</file>